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20"/>
  </p:notesMasterIdLst>
  <p:handoutMasterIdLst>
    <p:handoutMasterId r:id="rId121"/>
  </p:handoutMasterIdLst>
  <p:sldIdLst>
    <p:sldId id="259" r:id="rId2"/>
    <p:sldId id="260" r:id="rId3"/>
    <p:sldId id="262" r:id="rId4"/>
    <p:sldId id="603" r:id="rId5"/>
    <p:sldId id="604" r:id="rId6"/>
    <p:sldId id="605" r:id="rId7"/>
    <p:sldId id="606" r:id="rId8"/>
    <p:sldId id="607" r:id="rId9"/>
    <p:sldId id="608" r:id="rId10"/>
    <p:sldId id="609" r:id="rId11"/>
    <p:sldId id="610" r:id="rId12"/>
    <p:sldId id="549" r:id="rId13"/>
    <p:sldId id="541" r:id="rId14"/>
    <p:sldId id="263" r:id="rId15"/>
    <p:sldId id="264" r:id="rId16"/>
    <p:sldId id="265" r:id="rId17"/>
    <p:sldId id="266" r:id="rId18"/>
    <p:sldId id="267" r:id="rId19"/>
    <p:sldId id="270" r:id="rId20"/>
    <p:sldId id="465" r:id="rId21"/>
    <p:sldId id="467" r:id="rId22"/>
    <p:sldId id="468" r:id="rId23"/>
    <p:sldId id="717" r:id="rId24"/>
    <p:sldId id="448" r:id="rId25"/>
    <p:sldId id="466" r:id="rId26"/>
    <p:sldId id="274" r:id="rId27"/>
    <p:sldId id="275" r:id="rId28"/>
    <p:sldId id="258" r:id="rId29"/>
    <p:sldId id="611" r:id="rId30"/>
    <p:sldId id="612" r:id="rId31"/>
    <p:sldId id="613" r:id="rId32"/>
    <p:sldId id="614" r:id="rId33"/>
    <p:sldId id="615" r:id="rId34"/>
    <p:sldId id="616" r:id="rId35"/>
    <p:sldId id="617" r:id="rId36"/>
    <p:sldId id="618" r:id="rId37"/>
    <p:sldId id="619" r:id="rId38"/>
    <p:sldId id="620" r:id="rId39"/>
    <p:sldId id="621" r:id="rId40"/>
    <p:sldId id="622" r:id="rId41"/>
    <p:sldId id="623" r:id="rId42"/>
    <p:sldId id="624" r:id="rId43"/>
    <p:sldId id="625" r:id="rId44"/>
    <p:sldId id="627" r:id="rId45"/>
    <p:sldId id="707" r:id="rId46"/>
    <p:sldId id="626" r:id="rId47"/>
    <p:sldId id="629" r:id="rId48"/>
    <p:sldId id="630" r:id="rId49"/>
    <p:sldId id="631" r:id="rId50"/>
    <p:sldId id="632" r:id="rId51"/>
    <p:sldId id="633" r:id="rId52"/>
    <p:sldId id="634" r:id="rId53"/>
    <p:sldId id="635" r:id="rId54"/>
    <p:sldId id="636" r:id="rId55"/>
    <p:sldId id="637" r:id="rId56"/>
    <p:sldId id="638" r:id="rId57"/>
    <p:sldId id="639" r:id="rId58"/>
    <p:sldId id="640" r:id="rId59"/>
    <p:sldId id="641" r:id="rId60"/>
    <p:sldId id="642" r:id="rId61"/>
    <p:sldId id="644" r:id="rId62"/>
    <p:sldId id="651" r:id="rId63"/>
    <p:sldId id="652" r:id="rId64"/>
    <p:sldId id="653" r:id="rId65"/>
    <p:sldId id="654" r:id="rId66"/>
    <p:sldId id="655" r:id="rId67"/>
    <p:sldId id="656" r:id="rId68"/>
    <p:sldId id="657" r:id="rId69"/>
    <p:sldId id="658" r:id="rId70"/>
    <p:sldId id="715" r:id="rId71"/>
    <p:sldId id="716" r:id="rId72"/>
    <p:sldId id="661" r:id="rId73"/>
    <p:sldId id="662" r:id="rId74"/>
    <p:sldId id="663" r:id="rId75"/>
    <p:sldId id="664" r:id="rId76"/>
    <p:sldId id="665" r:id="rId77"/>
    <p:sldId id="666" r:id="rId78"/>
    <p:sldId id="667" r:id="rId79"/>
    <p:sldId id="668" r:id="rId80"/>
    <p:sldId id="669" r:id="rId81"/>
    <p:sldId id="670" r:id="rId82"/>
    <p:sldId id="671" r:id="rId83"/>
    <p:sldId id="710" r:id="rId84"/>
    <p:sldId id="711" r:id="rId85"/>
    <p:sldId id="712" r:id="rId86"/>
    <p:sldId id="713" r:id="rId87"/>
    <p:sldId id="714" r:id="rId88"/>
    <p:sldId id="700" r:id="rId89"/>
    <p:sldId id="701" r:id="rId90"/>
    <p:sldId id="702" r:id="rId91"/>
    <p:sldId id="703" r:id="rId92"/>
    <p:sldId id="704" r:id="rId93"/>
    <p:sldId id="705" r:id="rId94"/>
    <p:sldId id="675" r:id="rId95"/>
    <p:sldId id="676" r:id="rId96"/>
    <p:sldId id="677" r:id="rId97"/>
    <p:sldId id="678" r:id="rId98"/>
    <p:sldId id="679" r:id="rId99"/>
    <p:sldId id="680" r:id="rId100"/>
    <p:sldId id="681" r:id="rId101"/>
    <p:sldId id="682" r:id="rId102"/>
    <p:sldId id="683" r:id="rId103"/>
    <p:sldId id="684" r:id="rId104"/>
    <p:sldId id="685" r:id="rId105"/>
    <p:sldId id="686" r:id="rId106"/>
    <p:sldId id="687" r:id="rId107"/>
    <p:sldId id="688" r:id="rId108"/>
    <p:sldId id="689" r:id="rId109"/>
    <p:sldId id="690" r:id="rId110"/>
    <p:sldId id="691" r:id="rId111"/>
    <p:sldId id="692" r:id="rId112"/>
    <p:sldId id="693" r:id="rId113"/>
    <p:sldId id="694" r:id="rId114"/>
    <p:sldId id="695" r:id="rId115"/>
    <p:sldId id="696" r:id="rId116"/>
    <p:sldId id="697" r:id="rId117"/>
    <p:sldId id="698" r:id="rId118"/>
    <p:sldId id="699" r:id="rId119"/>
  </p:sldIdLst>
  <p:sldSz cx="9144000" cy="6858000" type="screen4x3"/>
  <p:notesSz cx="7010400" cy="9372600"/>
  <p:defaultTextStyle>
    <a:defPPr>
      <a:defRPr lang="en-US"/>
    </a:defPPr>
    <a:lvl1pPr algn="l" rtl="0" fontAlgn="base">
      <a:spcBef>
        <a:spcPct val="0"/>
      </a:spcBef>
      <a:spcAft>
        <a:spcPct val="0"/>
      </a:spcAft>
      <a:defRPr b="1" i="1" kern="1200">
        <a:solidFill>
          <a:schemeClr val="tx1"/>
        </a:solidFill>
        <a:latin typeface="Arial" charset="0"/>
        <a:ea typeface="+mn-ea"/>
        <a:cs typeface="+mn-cs"/>
      </a:defRPr>
    </a:lvl1pPr>
    <a:lvl2pPr marL="457200" algn="l" rtl="0" fontAlgn="base">
      <a:spcBef>
        <a:spcPct val="0"/>
      </a:spcBef>
      <a:spcAft>
        <a:spcPct val="0"/>
      </a:spcAft>
      <a:defRPr b="1" i="1" kern="1200">
        <a:solidFill>
          <a:schemeClr val="tx1"/>
        </a:solidFill>
        <a:latin typeface="Arial" charset="0"/>
        <a:ea typeface="+mn-ea"/>
        <a:cs typeface="+mn-cs"/>
      </a:defRPr>
    </a:lvl2pPr>
    <a:lvl3pPr marL="914400" algn="l" rtl="0" fontAlgn="base">
      <a:spcBef>
        <a:spcPct val="0"/>
      </a:spcBef>
      <a:spcAft>
        <a:spcPct val="0"/>
      </a:spcAft>
      <a:defRPr b="1" i="1" kern="1200">
        <a:solidFill>
          <a:schemeClr val="tx1"/>
        </a:solidFill>
        <a:latin typeface="Arial" charset="0"/>
        <a:ea typeface="+mn-ea"/>
        <a:cs typeface="+mn-cs"/>
      </a:defRPr>
    </a:lvl3pPr>
    <a:lvl4pPr marL="1371600" algn="l" rtl="0" fontAlgn="base">
      <a:spcBef>
        <a:spcPct val="0"/>
      </a:spcBef>
      <a:spcAft>
        <a:spcPct val="0"/>
      </a:spcAft>
      <a:defRPr b="1" i="1" kern="1200">
        <a:solidFill>
          <a:schemeClr val="tx1"/>
        </a:solidFill>
        <a:latin typeface="Arial" charset="0"/>
        <a:ea typeface="+mn-ea"/>
        <a:cs typeface="+mn-cs"/>
      </a:defRPr>
    </a:lvl4pPr>
    <a:lvl5pPr marL="1828800" algn="l" rtl="0" fontAlgn="base">
      <a:spcBef>
        <a:spcPct val="0"/>
      </a:spcBef>
      <a:spcAft>
        <a:spcPct val="0"/>
      </a:spcAft>
      <a:defRPr b="1" i="1" kern="1200">
        <a:solidFill>
          <a:schemeClr val="tx1"/>
        </a:solidFill>
        <a:latin typeface="Arial" charset="0"/>
        <a:ea typeface="+mn-ea"/>
        <a:cs typeface="+mn-cs"/>
      </a:defRPr>
    </a:lvl5pPr>
    <a:lvl6pPr marL="2286000" algn="l" defTabSz="914400" rtl="0" eaLnBrk="1" latinLnBrk="0" hangingPunct="1">
      <a:defRPr b="1" i="1" kern="1200">
        <a:solidFill>
          <a:schemeClr val="tx1"/>
        </a:solidFill>
        <a:latin typeface="Arial" charset="0"/>
        <a:ea typeface="+mn-ea"/>
        <a:cs typeface="+mn-cs"/>
      </a:defRPr>
    </a:lvl6pPr>
    <a:lvl7pPr marL="2743200" algn="l" defTabSz="914400" rtl="0" eaLnBrk="1" latinLnBrk="0" hangingPunct="1">
      <a:defRPr b="1" i="1" kern="1200">
        <a:solidFill>
          <a:schemeClr val="tx1"/>
        </a:solidFill>
        <a:latin typeface="Arial" charset="0"/>
        <a:ea typeface="+mn-ea"/>
        <a:cs typeface="+mn-cs"/>
      </a:defRPr>
    </a:lvl7pPr>
    <a:lvl8pPr marL="3200400" algn="l" defTabSz="914400" rtl="0" eaLnBrk="1" latinLnBrk="0" hangingPunct="1">
      <a:defRPr b="1" i="1" kern="1200">
        <a:solidFill>
          <a:schemeClr val="tx1"/>
        </a:solidFill>
        <a:latin typeface="Arial" charset="0"/>
        <a:ea typeface="+mn-ea"/>
        <a:cs typeface="+mn-cs"/>
      </a:defRPr>
    </a:lvl8pPr>
    <a:lvl9pPr marL="3657600" algn="l" defTabSz="914400" rtl="0" eaLnBrk="1" latinLnBrk="0" hangingPunct="1">
      <a:defRPr b="1" i="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CC00"/>
    <a:srgbClr val="99FF33"/>
    <a:srgbClr val="FF9900"/>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58" autoAdjust="0"/>
    <p:restoredTop sz="92939" autoAdjust="0"/>
  </p:normalViewPr>
  <p:slideViewPr>
    <p:cSldViewPr>
      <p:cViewPr>
        <p:scale>
          <a:sx n="66" d="100"/>
          <a:sy n="66" d="100"/>
        </p:scale>
        <p:origin x="-1134" y="-2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416"/>
    </p:cViewPr>
  </p:sorterViewPr>
  <p:notesViewPr>
    <p:cSldViewPr>
      <p:cViewPr varScale="1">
        <p:scale>
          <a:sx n="55" d="100"/>
          <a:sy n="55" d="100"/>
        </p:scale>
        <p:origin x="-2490" y="-84"/>
      </p:cViewPr>
      <p:guideLst>
        <p:guide orient="horz" pos="2952"/>
        <p:guide pos="2208"/>
      </p:guideLst>
    </p:cSldViewPr>
  </p:notesViewPr>
  <p:gridSpacing cx="39327138" cy="3932713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hdr" sz="quarter"/>
          </p:nvPr>
        </p:nvSpPr>
        <p:spPr bwMode="auto">
          <a:xfrm>
            <a:off x="0" y="0"/>
            <a:ext cx="3038475" cy="468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i="0"/>
            </a:lvl1pPr>
          </a:lstStyle>
          <a:p>
            <a:pPr>
              <a:defRPr/>
            </a:pPr>
            <a:endParaRPr lang="en-US"/>
          </a:p>
        </p:txBody>
      </p:sp>
      <p:sp>
        <p:nvSpPr>
          <p:cNvPr id="263171" name="Rectangle 3"/>
          <p:cNvSpPr>
            <a:spLocks noGrp="1" noChangeArrowheads="1"/>
          </p:cNvSpPr>
          <p:nvPr>
            <p:ph type="dt" sz="quarter" idx="1"/>
          </p:nvPr>
        </p:nvSpPr>
        <p:spPr bwMode="auto">
          <a:xfrm>
            <a:off x="3970338" y="0"/>
            <a:ext cx="3038475" cy="468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lvl1pPr>
          </a:lstStyle>
          <a:p>
            <a:pPr>
              <a:defRPr/>
            </a:pPr>
            <a:endParaRPr lang="en-US"/>
          </a:p>
        </p:txBody>
      </p:sp>
      <p:sp>
        <p:nvSpPr>
          <p:cNvPr id="263172" name="Rectangle 4"/>
          <p:cNvSpPr>
            <a:spLocks noGrp="1" noChangeArrowheads="1"/>
          </p:cNvSpPr>
          <p:nvPr>
            <p:ph type="ftr" sz="quarter" idx="2"/>
          </p:nvPr>
        </p:nvSpPr>
        <p:spPr bwMode="auto">
          <a:xfrm>
            <a:off x="0" y="8902700"/>
            <a:ext cx="3038475" cy="468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vl1pPr>
          </a:lstStyle>
          <a:p>
            <a:pPr>
              <a:defRPr/>
            </a:pPr>
            <a:endParaRPr lang="en-US"/>
          </a:p>
        </p:txBody>
      </p:sp>
      <p:sp>
        <p:nvSpPr>
          <p:cNvPr id="263173" name="Rectangle 5"/>
          <p:cNvSpPr>
            <a:spLocks noGrp="1" noChangeArrowheads="1"/>
          </p:cNvSpPr>
          <p:nvPr>
            <p:ph type="sldNum" sz="quarter" idx="3"/>
          </p:nvPr>
        </p:nvSpPr>
        <p:spPr bwMode="auto">
          <a:xfrm>
            <a:off x="3970338" y="8902700"/>
            <a:ext cx="3038475" cy="468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vl1pPr>
          </a:lstStyle>
          <a:p>
            <a:pPr>
              <a:defRPr/>
            </a:pPr>
            <a:fld id="{22F3615D-559C-4EED-BC01-422313FB39C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8313"/>
          </a:xfrm>
          <a:prstGeom prst="rect">
            <a:avLst/>
          </a:prstGeom>
          <a:noFill/>
          <a:ln w="9525">
            <a:noFill/>
            <a:miter lim="800000"/>
            <a:headEnd/>
            <a:tailEnd/>
          </a:ln>
          <a:effectLst/>
        </p:spPr>
        <p:txBody>
          <a:bodyPr vert="horz" wrap="square" lIns="93607" tIns="46804" rIns="93607" bIns="46804" numCol="1" anchor="t" anchorCtr="0" compatLnSpc="1">
            <a:prstTxWarp prst="textNoShape">
              <a:avLst/>
            </a:prstTxWarp>
          </a:bodyPr>
          <a:lstStyle>
            <a:lvl1pPr defTabSz="936625">
              <a:defRPr sz="1300" b="0" i="0"/>
            </a:lvl1pPr>
          </a:lstStyle>
          <a:p>
            <a:pPr>
              <a:defRPr/>
            </a:pPr>
            <a:endParaRPr lang="en-US"/>
          </a:p>
        </p:txBody>
      </p:sp>
      <p:sp>
        <p:nvSpPr>
          <p:cNvPr id="5123" name="Rectangle 3"/>
          <p:cNvSpPr>
            <a:spLocks noGrp="1" noChangeArrowheads="1"/>
          </p:cNvSpPr>
          <p:nvPr>
            <p:ph type="dt" idx="1"/>
          </p:nvPr>
        </p:nvSpPr>
        <p:spPr bwMode="auto">
          <a:xfrm>
            <a:off x="3970338" y="0"/>
            <a:ext cx="3038475" cy="468313"/>
          </a:xfrm>
          <a:prstGeom prst="rect">
            <a:avLst/>
          </a:prstGeom>
          <a:noFill/>
          <a:ln w="9525">
            <a:noFill/>
            <a:miter lim="800000"/>
            <a:headEnd/>
            <a:tailEnd/>
          </a:ln>
          <a:effectLst/>
        </p:spPr>
        <p:txBody>
          <a:bodyPr vert="horz" wrap="square" lIns="93607" tIns="46804" rIns="93607" bIns="46804" numCol="1" anchor="t" anchorCtr="0" compatLnSpc="1">
            <a:prstTxWarp prst="textNoShape">
              <a:avLst/>
            </a:prstTxWarp>
          </a:bodyPr>
          <a:lstStyle>
            <a:lvl1pPr algn="r" defTabSz="936625">
              <a:defRPr sz="1300" b="0" i="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62050" y="703263"/>
            <a:ext cx="4686300" cy="351472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1675" y="4452938"/>
            <a:ext cx="5607050" cy="4216400"/>
          </a:xfrm>
          <a:prstGeom prst="rect">
            <a:avLst/>
          </a:prstGeom>
          <a:noFill/>
          <a:ln w="9525">
            <a:noFill/>
            <a:miter lim="800000"/>
            <a:headEnd/>
            <a:tailEnd/>
          </a:ln>
          <a:effectLst/>
        </p:spPr>
        <p:txBody>
          <a:bodyPr vert="horz" wrap="square" lIns="93607" tIns="46804" rIns="93607" bIns="4680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902700"/>
            <a:ext cx="3038475" cy="468313"/>
          </a:xfrm>
          <a:prstGeom prst="rect">
            <a:avLst/>
          </a:prstGeom>
          <a:noFill/>
          <a:ln w="9525">
            <a:noFill/>
            <a:miter lim="800000"/>
            <a:headEnd/>
            <a:tailEnd/>
          </a:ln>
          <a:effectLst/>
        </p:spPr>
        <p:txBody>
          <a:bodyPr vert="horz" wrap="square" lIns="93607" tIns="46804" rIns="93607" bIns="46804" numCol="1" anchor="b" anchorCtr="0" compatLnSpc="1">
            <a:prstTxWarp prst="textNoShape">
              <a:avLst/>
            </a:prstTxWarp>
          </a:bodyPr>
          <a:lstStyle>
            <a:lvl1pPr defTabSz="936625">
              <a:defRPr sz="1300" b="0" i="0"/>
            </a:lvl1pPr>
          </a:lstStyle>
          <a:p>
            <a:pPr>
              <a:defRPr/>
            </a:pPr>
            <a:endParaRPr lang="en-US"/>
          </a:p>
        </p:txBody>
      </p:sp>
      <p:sp>
        <p:nvSpPr>
          <p:cNvPr id="5127" name="Rectangle 7"/>
          <p:cNvSpPr>
            <a:spLocks noGrp="1" noChangeArrowheads="1"/>
          </p:cNvSpPr>
          <p:nvPr>
            <p:ph type="sldNum" sz="quarter" idx="5"/>
          </p:nvPr>
        </p:nvSpPr>
        <p:spPr bwMode="auto">
          <a:xfrm>
            <a:off x="3970338" y="8902700"/>
            <a:ext cx="3038475" cy="468313"/>
          </a:xfrm>
          <a:prstGeom prst="rect">
            <a:avLst/>
          </a:prstGeom>
          <a:noFill/>
          <a:ln w="9525">
            <a:noFill/>
            <a:miter lim="800000"/>
            <a:headEnd/>
            <a:tailEnd/>
          </a:ln>
          <a:effectLst/>
        </p:spPr>
        <p:txBody>
          <a:bodyPr vert="horz" wrap="square" lIns="93607" tIns="46804" rIns="93607" bIns="46804" numCol="1" anchor="b" anchorCtr="0" compatLnSpc="1">
            <a:prstTxWarp prst="textNoShape">
              <a:avLst/>
            </a:prstTxWarp>
          </a:bodyPr>
          <a:lstStyle>
            <a:lvl1pPr algn="r" defTabSz="936625">
              <a:defRPr sz="1300" b="0" i="0"/>
            </a:lvl1pPr>
          </a:lstStyle>
          <a:p>
            <a:pPr>
              <a:defRPr/>
            </a:pPr>
            <a:fld id="{2899DF3A-9F40-482D-AC0B-4FA3A9F09E0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DCF3FB00-B04B-4FC0-AC84-3F85FC75E28D}" type="slidenum">
              <a:rPr lang="en-US" smtClean="0"/>
              <a:pPr/>
              <a:t>1</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D36DD61-27A0-462E-828A-52B05935BBA1}" type="slidenum">
              <a:rPr lang="en-US" smtClean="0"/>
              <a:pPr/>
              <a:t>2</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C18DC885-0623-4ACB-B24C-5731680947F5}" type="slidenum">
              <a:rPr lang="en-US" smtClean="0"/>
              <a:pPr/>
              <a:t>3</a:t>
            </a:fld>
            <a:endParaRPr lang="en-US"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24579"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76FF4FEB-0B06-4246-9F18-ED6D78F85FD9}" type="slidenum">
              <a:rPr lang="en-US" sz="1200" b="0" i="0">
                <a:latin typeface="Calibri" pitchFamily="34" charset="0"/>
              </a:rPr>
              <a:pPr algn="r"/>
              <a:t>4</a:t>
            </a:fld>
            <a:endParaRPr lang="en-US" sz="1200" b="0" i="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26627"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6DE66DD9-B295-4883-B0BF-E4FC2C78ABF0}" type="slidenum">
              <a:rPr lang="en-US" sz="1200" b="0" i="0">
                <a:latin typeface="Calibri" pitchFamily="34" charset="0"/>
              </a:rPr>
              <a:pPr algn="r"/>
              <a:t>5</a:t>
            </a:fld>
            <a:endParaRPr lang="en-US" sz="1200" b="0" i="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28675"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B36BDEE6-663C-4E09-82D4-E469D6D119C6}" type="slidenum">
              <a:rPr lang="en-US" sz="1200" b="0" i="0">
                <a:latin typeface="Calibri" pitchFamily="34" charset="0"/>
              </a:rPr>
              <a:pPr algn="r"/>
              <a:t>6</a:t>
            </a:fld>
            <a:endParaRPr lang="en-US" sz="1200" b="0" i="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30723"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A04CE366-BE97-4A07-ADFE-D69F655D30D8}" type="slidenum">
              <a:rPr lang="en-US" sz="1200" b="0" i="0">
                <a:latin typeface="Calibri" pitchFamily="34" charset="0"/>
              </a:rPr>
              <a:pPr algn="r"/>
              <a:t>7</a:t>
            </a:fld>
            <a:endParaRPr lang="en-US" sz="1200" b="0" i="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32771"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F64B3CB3-DD32-40E2-A11E-686D02B4A338}" type="slidenum">
              <a:rPr lang="en-US" sz="1200" b="0" i="0">
                <a:latin typeface="Calibri" pitchFamily="34" charset="0"/>
              </a:rPr>
              <a:pPr algn="r"/>
              <a:t>8</a:t>
            </a:fld>
            <a:endParaRPr lang="en-US" sz="1200" b="0" i="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34819"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00BE65A1-CF1D-4CF0-8F57-495241325FE8}" type="slidenum">
              <a:rPr lang="en-US" sz="1200" b="0" i="0">
                <a:latin typeface="Calibri" pitchFamily="34" charset="0"/>
              </a:rPr>
              <a:pPr algn="r"/>
              <a:t>9</a:t>
            </a:fld>
            <a:endParaRPr lang="en-US" sz="1200" b="0" i="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36867"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02A0CD89-59D3-41A5-AC51-2C659158B97B}" type="slidenum">
              <a:rPr lang="en-US" sz="1200" b="0" i="0">
                <a:latin typeface="Calibri" pitchFamily="34" charset="0"/>
              </a:rPr>
              <a:pPr algn="r"/>
              <a:t>10</a:t>
            </a:fld>
            <a:endParaRPr lang="en-US" sz="1200" b="0" i="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p:spPr>
        <p:txBody>
          <a:bodyPr lIns="93177" tIns="46589" rIns="93177" bIns="46589"/>
          <a:lstStyle/>
          <a:p>
            <a:pPr>
              <a:spcBef>
                <a:spcPct val="0"/>
              </a:spcBef>
            </a:pPr>
            <a:endParaRPr lang="en-US" smtClean="0"/>
          </a:p>
        </p:txBody>
      </p:sp>
      <p:sp>
        <p:nvSpPr>
          <p:cNvPr id="38915"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177" tIns="46589" rIns="93177" bIns="46589" anchor="b"/>
          <a:lstStyle/>
          <a:p>
            <a:pPr algn="r"/>
            <a:fld id="{ED3F2606-4823-43CB-A447-1AC89F0E0FD5}" type="slidenum">
              <a:rPr lang="en-US" sz="1200" b="0" i="0">
                <a:latin typeface="Calibri" pitchFamily="34" charset="0"/>
              </a:rPr>
              <a:pPr algn="r"/>
              <a:t>11</a:t>
            </a:fld>
            <a:endParaRPr lang="en-US" sz="1200" b="0" i="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BD5B0BA3-35B0-42CB-BC17-369F503620FB}" type="slidenum">
              <a:rPr lang="en-US" sz="1300" b="0" i="0"/>
              <a:pPr algn="r" defTabSz="936625"/>
              <a:t>12</a:t>
            </a:fld>
            <a:endParaRPr lang="en-US" sz="1300" b="0" i="0"/>
          </a:p>
        </p:txBody>
      </p:sp>
      <p:sp>
        <p:nvSpPr>
          <p:cNvPr id="4096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1CDF2A18-5945-4370-B693-9C7F0590691B}" type="slidenum">
              <a:rPr lang="en-US" sz="1300" b="0" i="0"/>
              <a:pPr algn="r" defTabSz="936625"/>
              <a:t>12</a:t>
            </a:fld>
            <a:endParaRPr lang="en-US" sz="1300" b="0" i="0"/>
          </a:p>
        </p:txBody>
      </p:sp>
      <p:sp>
        <p:nvSpPr>
          <p:cNvPr id="40964" name="Rectangle 2"/>
          <p:cNvSpPr>
            <a:spLocks noGrp="1" noRot="1" noChangeAspect="1" noChangeArrowheads="1" noTextEdit="1"/>
          </p:cNvSpPr>
          <p:nvPr>
            <p:ph type="sldImg"/>
          </p:nvPr>
        </p:nvSpPr>
        <p:spPr>
          <a:xfrm>
            <a:off x="1162050" y="703263"/>
            <a:ext cx="4687888" cy="3516312"/>
          </a:xfrm>
          <a:ln/>
        </p:spPr>
      </p:sp>
      <p:sp>
        <p:nvSpPr>
          <p:cNvPr id="40965" name="Rectangle 3"/>
          <p:cNvSpPr>
            <a:spLocks noGrp="1" noChangeArrowheads="1"/>
          </p:cNvSpPr>
          <p:nvPr>
            <p:ph type="body" idx="1"/>
          </p:nvPr>
        </p:nvSpPr>
        <p:spPr>
          <a:xfrm>
            <a:off x="701675" y="4454525"/>
            <a:ext cx="5607050" cy="4217988"/>
          </a:xfrm>
          <a:noFill/>
          <a:ln/>
        </p:spPr>
        <p:txBody>
          <a:bodyPr wrap="none" anchor="ctr"/>
          <a:lstStyle/>
          <a:p>
            <a:pPr defTabSz="457200"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13AFA4BA-48AF-4C74-9A5D-B3202FB25668}" type="slidenum">
              <a:rPr lang="en-US" sz="1300" b="0" i="0"/>
              <a:pPr algn="r" defTabSz="936625"/>
              <a:t>13</a:t>
            </a:fld>
            <a:endParaRPr lang="en-US" sz="1300" b="0" i="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61634E6E-26C4-44B0-BFEA-8B8031BB8CF3}" type="slidenum">
              <a:rPr lang="en-US" smtClean="0"/>
              <a:pPr/>
              <a:t>14</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4F291D56-BF20-4033-B7D8-87298AD810E2}" type="slidenum">
              <a:rPr lang="en-US" smtClean="0"/>
              <a:pPr/>
              <a:t>15</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497A9DD0-6889-429D-B103-278A7F1FAC77}" type="slidenum">
              <a:rPr lang="en-US" smtClean="0"/>
              <a:pPr/>
              <a:t>16</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1884EB24-985C-48E8-B024-CD31D1A50545}" type="slidenum">
              <a:rPr lang="en-US" smtClean="0"/>
              <a:pPr/>
              <a:t>17</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8BB5EAAF-1BC3-49CB-8DAC-4FB8B7D5798D}" type="slidenum">
              <a:rPr lang="en-US" smtClean="0"/>
              <a:pPr/>
              <a:t>18</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AD6E6513-CFE3-4671-A6F3-9D7F5C4670D7}" type="slidenum">
              <a:rPr lang="en-US" smtClean="0"/>
              <a:pPr/>
              <a:t>19</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A2D056E1-B040-458A-93F7-494C2ACE8196}" type="slidenum">
              <a:rPr lang="en-US" smtClean="0"/>
              <a:pPr/>
              <a:t>20</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511F96C2-5EC2-4E1B-9D53-463138CDF685}" type="slidenum">
              <a:rPr lang="en-US" smtClean="0"/>
              <a:pPr/>
              <a:t>21</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1E365607-EE41-4F63-8942-E6E9E198060E}" type="slidenum">
              <a:rPr lang="en-US" smtClean="0"/>
              <a:pPr/>
              <a:t>22</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buFontTx/>
              <a:buChar char="•"/>
            </a:pPr>
            <a:endParaRPr lang="en-US" sz="11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E15492FB-F740-487C-ADA4-0E2685DF3F13}" type="slidenum">
              <a:rPr lang="en-US" smtClean="0"/>
              <a:pPr/>
              <a:t>24</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4CEB964A-5F3E-431D-B9E7-68E4F26FFB2C}" type="slidenum">
              <a:rPr lang="en-US" smtClean="0"/>
              <a:pPr/>
              <a:t>25</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A7949F3E-E224-48D7-838C-4B0C0A66D22A}" type="slidenum">
              <a:rPr lang="en-US" smtClean="0"/>
              <a:pPr/>
              <a:t>26</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362990F4-7685-4E21-A535-472704BEDF91}" type="slidenum">
              <a:rPr lang="en-US" smtClean="0"/>
              <a:pPr/>
              <a:t>27</a:t>
            </a:fld>
            <a:endParaRPr lang="en-US" smtClean="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EF2F2E84-B9B2-4F51-BB6D-78632B7DCE11}" type="slidenum">
              <a:rPr lang="en-US" smtClean="0"/>
              <a:pPr/>
              <a:t>28</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F7A2F04F-712D-471E-89B0-EB428104E199}" type="slidenum">
              <a:rPr lang="en-US" sz="1300" b="0" i="0"/>
              <a:pPr algn="r" defTabSz="936625"/>
              <a:t>29</a:t>
            </a:fld>
            <a:endParaRPr lang="en-US" sz="1300" b="0" i="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9DF8C2AF-5AA1-4776-8CDA-4A6183C605B9}" type="slidenum">
              <a:rPr lang="en-US" sz="1300" b="0" i="0"/>
              <a:pPr algn="r" defTabSz="936625"/>
              <a:t>30</a:t>
            </a:fld>
            <a:endParaRPr lang="en-US" sz="1300" b="0" i="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95AD7831-0894-4A10-98F3-B232D9A55887}" type="slidenum">
              <a:rPr lang="en-US" sz="1300" b="0" i="0"/>
              <a:pPr algn="r" defTabSz="936625"/>
              <a:t>31</a:t>
            </a:fld>
            <a:endParaRPr lang="en-US" sz="1300" b="0" i="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FBD7C9C8-1DDF-4875-8C56-E510242A59F3}" type="slidenum">
              <a:rPr lang="en-US" sz="1300" b="0" i="0"/>
              <a:pPr algn="r" defTabSz="936625"/>
              <a:t>32</a:t>
            </a:fld>
            <a:endParaRPr lang="en-US" sz="1300" b="0" i="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DDB5BA2B-E316-4B4B-8EFE-E9CE65F6AAF2}" type="slidenum">
              <a:rPr lang="en-US" sz="1300" b="0" i="0"/>
              <a:pPr algn="r" defTabSz="936625"/>
              <a:t>33</a:t>
            </a:fld>
            <a:endParaRPr lang="en-US" sz="1300" b="0" i="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36EAC5AC-0C44-4807-9EF8-1E4150A79ED1}" type="slidenum">
              <a:rPr lang="en-US" sz="1300" b="0" i="0"/>
              <a:pPr algn="r" defTabSz="936625"/>
              <a:t>34</a:t>
            </a:fld>
            <a:endParaRPr lang="en-US" sz="1300" b="0" i="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C84AAE7F-5F15-4BBA-9F6F-BD981E921CA0}" type="slidenum">
              <a:rPr lang="en-US" sz="1300" b="0" i="0"/>
              <a:pPr algn="r" defTabSz="936625"/>
              <a:t>35</a:t>
            </a:fld>
            <a:endParaRPr lang="en-US" sz="1300" b="0" i="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1AB06C75-DF8D-4C17-B30B-1E88ABEBA462}" type="slidenum">
              <a:rPr lang="en-US" sz="1300" b="0" i="0"/>
              <a:pPr algn="r" defTabSz="936625"/>
              <a:t>36</a:t>
            </a:fld>
            <a:endParaRPr lang="en-US" sz="1300" b="0" i="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23CDA07A-1320-4B49-8368-AB0B57C9BD02}" type="slidenum">
              <a:rPr lang="en-US" sz="1300" b="0" i="0"/>
              <a:pPr algn="r" defTabSz="936625"/>
              <a:t>37</a:t>
            </a:fld>
            <a:endParaRPr lang="en-US" sz="1300" b="0" i="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733FF4BA-9FD7-4B40-A71D-2BA92BA7096C}" type="slidenum">
              <a:rPr lang="en-US" sz="1300" b="0" i="0"/>
              <a:pPr algn="r" defTabSz="936625"/>
              <a:t>38</a:t>
            </a:fld>
            <a:endParaRPr lang="en-US" sz="1300" b="0" i="0"/>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D2D744B9-65F6-4D65-A038-0336F5C5706D}" type="slidenum">
              <a:rPr lang="en-US" sz="1300" b="0" i="0"/>
              <a:pPr algn="r" defTabSz="936625"/>
              <a:t>39</a:t>
            </a:fld>
            <a:endParaRPr lang="en-US" sz="1300" b="0" i="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74CCE3F1-DA0E-4270-B1D4-CAF3D9FB7ECC}" type="slidenum">
              <a:rPr lang="en-US" sz="1300" b="0" i="0"/>
              <a:pPr algn="r" defTabSz="936625"/>
              <a:t>40</a:t>
            </a:fld>
            <a:endParaRPr lang="en-US" sz="1300" b="0" i="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B0031B1A-C2FF-4A5E-A234-A4E3109E7169}" type="slidenum">
              <a:rPr lang="en-US" sz="1300" b="0" i="0"/>
              <a:pPr algn="r" defTabSz="936625"/>
              <a:t>41</a:t>
            </a:fld>
            <a:endParaRPr lang="en-US" sz="1300" b="0" i="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06A6E8A0-68A8-42FA-A0B5-AF419E8DF304}" type="slidenum">
              <a:rPr lang="en-US" sz="1300" b="0" i="0"/>
              <a:pPr algn="r" defTabSz="936625"/>
              <a:t>42</a:t>
            </a:fld>
            <a:endParaRPr lang="en-US" sz="1300" b="0" i="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78EBCA3D-8ABF-4395-9B69-412A81EF9121}" type="slidenum">
              <a:rPr lang="en-US" sz="1300" b="0" i="0"/>
              <a:pPr algn="r" defTabSz="936625"/>
              <a:t>43</a:t>
            </a:fld>
            <a:endParaRPr lang="en-US" sz="1300" b="0" i="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70CDAFB3-7CBC-4F64-B9AE-8CDC35509DE3}" type="slidenum">
              <a:rPr lang="en-US" sz="1300" b="0" i="0"/>
              <a:pPr algn="r" defTabSz="936625"/>
              <a:t>44</a:t>
            </a:fld>
            <a:endParaRPr lang="en-US" sz="1300" b="0" i="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buFontTx/>
              <a:buChar char="•"/>
            </a:pPr>
            <a:endParaRPr lang="en-US" sz="110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AECD9133-2F93-4A81-8EE5-AD38EDBFEC59}" type="slidenum">
              <a:rPr lang="en-US" sz="1300" b="0" i="0"/>
              <a:pPr algn="r" defTabSz="936625"/>
              <a:t>46</a:t>
            </a:fld>
            <a:endParaRPr lang="en-US" sz="1300" b="0" i="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180419C9-A578-4FDC-B2B2-E9B1ADFC599B}" type="slidenum">
              <a:rPr lang="en-US" sz="1300" b="0" i="0"/>
              <a:pPr algn="r" defTabSz="936625"/>
              <a:t>47</a:t>
            </a:fld>
            <a:endParaRPr lang="en-US" sz="1300" b="0" i="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10E4FD39-F4E0-43AD-B5D9-E050EAEF8A64}" type="slidenum">
              <a:rPr lang="en-US" sz="1300" b="0" i="0"/>
              <a:pPr algn="r" defTabSz="936625"/>
              <a:t>48</a:t>
            </a:fld>
            <a:endParaRPr lang="en-US" sz="1300" b="0" i="0"/>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232ED3FC-92E6-4B10-8165-DF826CABD5D3}" type="slidenum">
              <a:rPr lang="en-US" sz="1300" b="0" i="0"/>
              <a:pPr algn="r" defTabSz="936625"/>
              <a:t>49</a:t>
            </a:fld>
            <a:endParaRPr lang="en-US" sz="1300" b="0" i="0"/>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67114383-28AB-4C2B-B828-0731FEA92E23}" type="slidenum">
              <a:rPr lang="en-US" sz="1300" b="0" i="0"/>
              <a:pPr algn="r" defTabSz="936625"/>
              <a:t>50</a:t>
            </a:fld>
            <a:endParaRPr lang="en-US" sz="1300" b="0" i="0"/>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buFontTx/>
              <a:buChar char="•"/>
            </a:pPr>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8D6D8717-C334-46F8-A0B5-712DEEBC226A}" type="slidenum">
              <a:rPr lang="en-US" sz="1300" b="0" i="0"/>
              <a:pPr algn="r" defTabSz="936625"/>
              <a:t>51</a:t>
            </a:fld>
            <a:endParaRPr lang="en-US" sz="1300" b="0" i="0"/>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0F41D2BA-2DFA-4636-89C8-82369E8E99D8}" type="slidenum">
              <a:rPr lang="en-US" sz="1300" b="0" i="0"/>
              <a:pPr algn="r" defTabSz="936625"/>
              <a:t>52</a:t>
            </a:fld>
            <a:endParaRPr lang="en-US" sz="1300" b="0" i="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r>
              <a:rPr lang="en-US" smtClean="0"/>
              <a:t>Notes: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D286D955-293D-416B-95AB-FDABC42777A8}" type="slidenum">
              <a:rPr lang="en-US" sz="1300" b="0" i="0"/>
              <a:pPr algn="r" defTabSz="936625"/>
              <a:t>54</a:t>
            </a:fld>
            <a:endParaRPr lang="en-US" sz="1300" b="0" i="0"/>
          </a:p>
        </p:txBody>
      </p:sp>
      <p:sp>
        <p:nvSpPr>
          <p:cNvPr id="12390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BF509FE0-BC22-4C15-9305-351CB7D2B4D3}" type="slidenum">
              <a:rPr lang="en-US" sz="1300" b="0" i="0"/>
              <a:pPr algn="r" defTabSz="936625"/>
              <a:t>54</a:t>
            </a:fld>
            <a:endParaRPr lang="en-US" sz="1300" b="0" i="0"/>
          </a:p>
        </p:txBody>
      </p:sp>
      <p:sp>
        <p:nvSpPr>
          <p:cNvPr id="123908" name="Rectangle 2"/>
          <p:cNvSpPr>
            <a:spLocks noGrp="1" noRot="1" noChangeAspect="1" noChangeArrowheads="1" noTextEdit="1"/>
          </p:cNvSpPr>
          <p:nvPr>
            <p:ph type="sldImg"/>
          </p:nvPr>
        </p:nvSpPr>
        <p:spPr>
          <a:xfrm>
            <a:off x="1162050" y="703263"/>
            <a:ext cx="4687888" cy="3516312"/>
          </a:xfrm>
          <a:ln/>
        </p:spPr>
      </p:sp>
      <p:sp>
        <p:nvSpPr>
          <p:cNvPr id="123909" name="Rectangle 3"/>
          <p:cNvSpPr>
            <a:spLocks noGrp="1" noChangeArrowheads="1"/>
          </p:cNvSpPr>
          <p:nvPr>
            <p:ph type="body" idx="1"/>
          </p:nvPr>
        </p:nvSpPr>
        <p:spPr>
          <a:xfrm>
            <a:off x="701675" y="4454525"/>
            <a:ext cx="5607050" cy="4217988"/>
          </a:xfrm>
          <a:noFill/>
          <a:ln/>
        </p:spPr>
        <p:txBody>
          <a:bodyPr wrap="none" anchor="ctr"/>
          <a:lstStyle/>
          <a:p>
            <a:pPr defTabSz="457200"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81A6CE06-CD7E-4C93-8E7D-A0D2CC677165}" type="slidenum">
              <a:rPr lang="en-US" sz="1300" b="0" i="0"/>
              <a:pPr algn="r" defTabSz="936625"/>
              <a:t>55</a:t>
            </a:fld>
            <a:endParaRPr lang="en-US" sz="1300" b="0" i="0"/>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BBA4E2E7-10AA-4EEA-8884-58FE66FE9078}" type="slidenum">
              <a:rPr lang="en-US" sz="1300" b="0" i="0"/>
              <a:pPr algn="r" defTabSz="936625"/>
              <a:t>56</a:t>
            </a:fld>
            <a:endParaRPr lang="en-US" sz="1300" b="0" i="0"/>
          </a:p>
        </p:txBody>
      </p:sp>
      <p:sp>
        <p:nvSpPr>
          <p:cNvPr id="12800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16" tIns="46808" rIns="93616" bIns="46808" anchor="b"/>
          <a:lstStyle/>
          <a:p>
            <a:pPr algn="r" defTabSz="936625"/>
            <a:fld id="{2F105F5D-1E37-4B51-A03D-FE051B93267D}" type="slidenum">
              <a:rPr lang="en-US" sz="1200" i="0"/>
              <a:pPr algn="r" defTabSz="936625"/>
              <a:t>56</a:t>
            </a:fld>
            <a:endParaRPr lang="en-US" sz="1200" i="0"/>
          </a:p>
        </p:txBody>
      </p:sp>
      <p:sp>
        <p:nvSpPr>
          <p:cNvPr id="128004" name="Text Box 2"/>
          <p:cNvSpPr txBox="1">
            <a:spLocks noChangeArrowheads="1"/>
          </p:cNvSpPr>
          <p:nvPr/>
        </p:nvSpPr>
        <p:spPr bwMode="auto">
          <a:xfrm>
            <a:off x="1181100" y="703263"/>
            <a:ext cx="4649788" cy="3514725"/>
          </a:xfrm>
          <a:prstGeom prst="rect">
            <a:avLst/>
          </a:prstGeom>
          <a:solidFill>
            <a:srgbClr val="FFFFFF"/>
          </a:solidFill>
          <a:ln w="9525">
            <a:solidFill>
              <a:srgbClr val="000000"/>
            </a:solidFill>
            <a:miter lim="800000"/>
            <a:headEnd/>
            <a:tailEnd/>
          </a:ln>
        </p:spPr>
        <p:txBody>
          <a:bodyPr wrap="none" lIns="93616" tIns="46808" rIns="93616" bIns="46808" anchor="ctr"/>
          <a:lstStyle/>
          <a:p>
            <a:pPr defTabSz="936625"/>
            <a:endParaRPr lang="en-US" i="0"/>
          </a:p>
        </p:txBody>
      </p:sp>
      <p:sp>
        <p:nvSpPr>
          <p:cNvPr id="128005" name="Text Box 3"/>
          <p:cNvSpPr>
            <a:spLocks noGrp="1" noChangeArrowheads="1"/>
          </p:cNvSpPr>
          <p:nvPr>
            <p:ph type="body"/>
          </p:nvPr>
        </p:nvSpPr>
        <p:spPr>
          <a:xfrm>
            <a:off x="701675" y="4452938"/>
            <a:ext cx="5607050" cy="142875"/>
          </a:xfrm>
          <a:noFill/>
          <a:ln/>
        </p:spPr>
        <p:txBody>
          <a:bodyPr lIns="93684" tIns="46661" rIns="93684" bIns="46661">
            <a:spAutoFit/>
          </a:bodyPr>
          <a:lstStyle/>
          <a:p>
            <a:pPr defTabSz="45720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 b="1" smtClean="0">
              <a:solidFill>
                <a:srgbClr val="FF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C6AAE8C8-9803-4CD8-8789-3FBDC8FADCE2}" type="slidenum">
              <a:rPr lang="en-US" sz="1300" b="0" i="0"/>
              <a:pPr algn="r" defTabSz="936625"/>
              <a:t>57</a:t>
            </a:fld>
            <a:endParaRPr lang="en-US" sz="1300" b="0" i="0"/>
          </a:p>
        </p:txBody>
      </p:sp>
      <p:sp>
        <p:nvSpPr>
          <p:cNvPr id="13005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16" tIns="46808" rIns="93616" bIns="46808" anchor="b"/>
          <a:lstStyle/>
          <a:p>
            <a:pPr algn="r" defTabSz="936625"/>
            <a:fld id="{74FABB23-1AB9-4B06-8173-42F32DD96663}" type="slidenum">
              <a:rPr lang="en-US" sz="1200" i="0"/>
              <a:pPr algn="r" defTabSz="936625"/>
              <a:t>57</a:t>
            </a:fld>
            <a:endParaRPr lang="en-US" sz="1200" i="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ACF06C04-7771-4D52-9287-81F25AB25A5D}" type="slidenum">
              <a:rPr lang="en-US" sz="1300" b="0" i="0"/>
              <a:pPr algn="r" defTabSz="936625"/>
              <a:t>58</a:t>
            </a:fld>
            <a:endParaRPr lang="en-US" sz="1300" b="0" i="0"/>
          </a:p>
        </p:txBody>
      </p:sp>
      <p:sp>
        <p:nvSpPr>
          <p:cNvPr id="132098"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16" tIns="46808" rIns="93616" bIns="46808" anchor="b"/>
          <a:lstStyle/>
          <a:p>
            <a:pPr algn="r" defTabSz="936625"/>
            <a:fld id="{33B41148-7A78-41C1-8501-02A8F589C93C}" type="slidenum">
              <a:rPr lang="en-US" sz="1200" i="0"/>
              <a:pPr algn="r" defTabSz="936625"/>
              <a:t>58</a:t>
            </a:fld>
            <a:endParaRPr lang="en-US" sz="1200" i="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a:buFontTx/>
              <a:buChar char="•"/>
            </a:pPr>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67C98748-38C9-4EFC-B2A6-F5F7338462D2}" type="slidenum">
              <a:rPr lang="en-US" sz="1300" b="0" i="0"/>
              <a:pPr algn="r" defTabSz="936625"/>
              <a:t>59</a:t>
            </a:fld>
            <a:endParaRPr lang="en-US" sz="1300" b="0" i="0"/>
          </a:p>
        </p:txBody>
      </p:sp>
      <p:sp>
        <p:nvSpPr>
          <p:cNvPr id="13414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16" tIns="46808" rIns="93616" bIns="46808" anchor="b"/>
          <a:lstStyle/>
          <a:p>
            <a:pPr algn="r" defTabSz="936625"/>
            <a:fld id="{6EAFC66D-26AF-4662-8C35-12EF2A79E9A3}" type="slidenum">
              <a:rPr lang="en-US" sz="1200" i="0"/>
              <a:pPr algn="r" defTabSz="936625"/>
              <a:t>59</a:t>
            </a:fld>
            <a:endParaRPr lang="en-US" sz="1200" i="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a:buFontTx/>
              <a:buChar char="•"/>
            </a:pPr>
            <a:r>
              <a:rPr lang="en-US" smtClean="0"/>
              <a:t>Three projects from confirmed PEC 400 MW TSR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B15FCD9C-98E2-4551-9C29-EDFA594E2CB2}" type="slidenum">
              <a:rPr lang="en-US" sz="1300" b="0" i="0"/>
              <a:pPr algn="r" defTabSz="936625"/>
              <a:t>60</a:t>
            </a:fld>
            <a:endParaRPr lang="en-US" sz="1300" b="0" i="0"/>
          </a:p>
        </p:txBody>
      </p:sp>
      <p:sp>
        <p:nvSpPr>
          <p:cNvPr id="13619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7" tIns="46804" rIns="93607" bIns="46804" anchor="b"/>
          <a:lstStyle/>
          <a:p>
            <a:pPr algn="r" defTabSz="936625"/>
            <a:fld id="{73B3A2D6-06C3-439A-8819-91DB7CD469D3}" type="slidenum">
              <a:rPr lang="en-US" sz="1300" b="0" i="0"/>
              <a:pPr algn="r" defTabSz="936625"/>
              <a:t>60</a:t>
            </a:fld>
            <a:endParaRPr lang="en-US" sz="1300" b="0" i="0"/>
          </a:p>
        </p:txBody>
      </p:sp>
      <p:sp>
        <p:nvSpPr>
          <p:cNvPr id="136196" name="Rectangle 2"/>
          <p:cNvSpPr>
            <a:spLocks noGrp="1" noRot="1" noChangeAspect="1" noChangeArrowheads="1" noTextEdit="1"/>
          </p:cNvSpPr>
          <p:nvPr>
            <p:ph type="sldImg"/>
          </p:nvPr>
        </p:nvSpPr>
        <p:spPr>
          <a:xfrm>
            <a:off x="1162050" y="703263"/>
            <a:ext cx="4687888" cy="3516312"/>
          </a:xfrm>
          <a:ln/>
        </p:spPr>
      </p:sp>
      <p:sp>
        <p:nvSpPr>
          <p:cNvPr id="136197" name="Rectangle 3"/>
          <p:cNvSpPr>
            <a:spLocks noGrp="1" noChangeArrowheads="1"/>
          </p:cNvSpPr>
          <p:nvPr>
            <p:ph type="body" idx="1"/>
          </p:nvPr>
        </p:nvSpPr>
        <p:spPr>
          <a:xfrm>
            <a:off x="701675" y="4454525"/>
            <a:ext cx="5607050" cy="4217988"/>
          </a:xfrm>
          <a:noFill/>
          <a:ln/>
        </p:spPr>
        <p:txBody>
          <a:bodyPr wrap="none" anchor="ctr"/>
          <a:lstStyle/>
          <a:p>
            <a:pPr defTabSz="457200"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7784D0B9-4789-4BD9-865C-5EBD31187813}" type="slidenum">
              <a:rPr lang="en-US" sz="1300" b="0" i="0"/>
              <a:pPr algn="r" defTabSz="936625"/>
              <a:t>61</a:t>
            </a:fld>
            <a:endParaRPr lang="en-US" sz="1300" b="0" i="0"/>
          </a:p>
        </p:txBody>
      </p:sp>
      <p:sp>
        <p:nvSpPr>
          <p:cNvPr id="138243"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1435" tIns="45718" rIns="91435" bIns="45718" anchor="ctr"/>
          <a:lstStyle/>
          <a:p>
            <a:pPr algn="ctr"/>
            <a:endParaRPr lang="en-US" i="0"/>
          </a:p>
        </p:txBody>
      </p:sp>
      <p:sp>
        <p:nvSpPr>
          <p:cNvPr id="138244" name="Rectangle 3"/>
          <p:cNvSpPr>
            <a:spLocks noGrp="1" noChangeArrowheads="1"/>
          </p:cNvSpPr>
          <p:nvPr>
            <p:ph type="body"/>
          </p:nvPr>
        </p:nvSpPr>
        <p:spPr>
          <a:xfrm>
            <a:off x="701675" y="4454525"/>
            <a:ext cx="5607050" cy="4217988"/>
          </a:xfrm>
          <a:noFill/>
          <a:ln/>
        </p:spPr>
        <p:txBody>
          <a:bodyPr wrap="none" lIns="93602" tIns="46801" rIns="93602" bIns="46801" anchor="ctr"/>
          <a:lstStyle/>
          <a:p>
            <a:pPr defTabSz="457200"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3" tIns="46797" rIns="93593" bIns="46797" anchor="b"/>
          <a:lstStyle/>
          <a:p>
            <a:pPr algn="r" defTabSz="935038"/>
            <a:fld id="{C9D1D9AD-3603-4351-8BDB-471529078E0C}" type="slidenum">
              <a:rPr lang="en-US" sz="1200" i="0"/>
              <a:pPr algn="r" defTabSz="935038"/>
              <a:t>62</a:t>
            </a:fld>
            <a:endParaRPr lang="en-US" sz="1200" i="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p:spPr>
        <p:txBody>
          <a:bodyPr lIns="93593" tIns="46797" rIns="93593" bIns="46797"/>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3" tIns="46797" rIns="93593" bIns="46797" anchor="b"/>
          <a:lstStyle/>
          <a:p>
            <a:pPr algn="r" defTabSz="935038"/>
            <a:fld id="{BB968F2C-BAB5-431B-A587-388D8F0A605E}" type="slidenum">
              <a:rPr lang="en-US" sz="1200" i="0"/>
              <a:pPr algn="r" defTabSz="935038"/>
              <a:t>63</a:t>
            </a:fld>
            <a:endParaRPr lang="en-US" sz="1200" i="0"/>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lIns="93593" tIns="46797" rIns="93593" bIns="46797"/>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3" tIns="46797" rIns="93593" bIns="46797" anchor="b"/>
          <a:lstStyle/>
          <a:p>
            <a:pPr algn="r" defTabSz="935038"/>
            <a:fld id="{1C00ED69-391D-4817-B9AE-C90AC7BA2692}" type="slidenum">
              <a:rPr lang="en-US" sz="1200" i="0"/>
              <a:pPr algn="r" defTabSz="935038"/>
              <a:t>64</a:t>
            </a:fld>
            <a:endParaRPr lang="en-US" sz="1200" i="0"/>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lIns="93593" tIns="46797" rIns="93593" bIns="46797"/>
          <a:lstStyle/>
          <a:p>
            <a:pPr eaLnBrk="1" hangingPunct="1"/>
            <a:r>
              <a:rPr lang="en-US" smtClean="0"/>
              <a:t>A Step 2 evaluation consists of a detailed evaluation of the requested transfer.  This evaluation will identify the final transmission enhancements to resolve the identified constraints.  The Step 2 Evaluation reports out on all elements within each of the Participating Transmission Owners’ service areas.  The Participating Transmission Owners will also provide detailed cost estimates and timelines associated with the identified transmission enhancements to aid with the stakeholders’ determination of financially sponsoring said enhancements.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88" tIns="46795" rIns="93588" bIns="46795" anchor="b"/>
          <a:lstStyle/>
          <a:p>
            <a:pPr algn="r" defTabSz="933450"/>
            <a:fld id="{B37293A1-0BF6-4F0C-AA86-2933F7BBE47A}" type="slidenum">
              <a:rPr lang="en-US" sz="1200" i="0"/>
              <a:pPr algn="r" defTabSz="933450"/>
              <a:t>65</a:t>
            </a:fld>
            <a:endParaRPr lang="en-US" sz="1200" i="0"/>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p:spPr>
        <p:txBody>
          <a:bodyPr lIns="93588" tIns="46795" rIns="93588" bIns="46795"/>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88" tIns="46795" rIns="93588" bIns="46795" anchor="b"/>
          <a:lstStyle/>
          <a:p>
            <a:pPr algn="r" defTabSz="933450"/>
            <a:fld id="{73D6E355-124B-4B30-A253-1F2B42024AFD}" type="slidenum">
              <a:rPr lang="en-US" sz="1200" i="0"/>
              <a:pPr algn="r" defTabSz="933450"/>
              <a:t>66</a:t>
            </a:fld>
            <a:endParaRPr lang="en-US" sz="1200" i="0"/>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lIns="93588" tIns="46795" rIns="93588" bIns="46795"/>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88" tIns="46795" rIns="93588" bIns="46795" anchor="b"/>
          <a:lstStyle/>
          <a:p>
            <a:pPr algn="r" defTabSz="933450"/>
            <a:fld id="{CF781FDE-83E0-4D10-8AC0-11B626E8543A}" type="slidenum">
              <a:rPr lang="en-US" sz="1200" i="0"/>
              <a:pPr algn="r" defTabSz="933450"/>
              <a:t>67</a:t>
            </a:fld>
            <a:endParaRPr lang="en-US" sz="1200" i="0"/>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lIns="93588" tIns="46795" rIns="93588" bIns="46795"/>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3" tIns="46797" rIns="93593" bIns="46797" anchor="b"/>
          <a:lstStyle/>
          <a:p>
            <a:pPr algn="r" defTabSz="935038"/>
            <a:fld id="{A3DC728F-8B1B-44CB-A36F-C9A5F0D2EFC8}" type="slidenum">
              <a:rPr lang="en-US" sz="1200" i="0"/>
              <a:pPr algn="r" defTabSz="935038"/>
              <a:t>68</a:t>
            </a:fld>
            <a:endParaRPr lang="en-US" sz="1200" i="0"/>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p:spPr>
        <p:txBody>
          <a:bodyPr lIns="93593" tIns="46797" rIns="93593" bIns="46797"/>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3" tIns="46797" rIns="93593" bIns="46797" anchor="b"/>
          <a:lstStyle/>
          <a:p>
            <a:pPr algn="r" defTabSz="935038"/>
            <a:fld id="{6A1C08D2-E293-44D9-B49B-2FFCC5742C81}" type="slidenum">
              <a:rPr lang="en-US" sz="1200" i="0"/>
              <a:pPr algn="r" defTabSz="935038"/>
              <a:t>69</a:t>
            </a:fld>
            <a:endParaRPr lang="en-US" sz="1200" i="0"/>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p:spPr>
        <p:txBody>
          <a:bodyPr lIns="93593" tIns="46797" rIns="93593" bIns="46797"/>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4793EFD0-3540-4364-99B6-ABB0FD5117BE}" type="slidenum">
              <a:rPr lang="en-US" sz="1300" b="0" i="0"/>
              <a:pPr algn="r" defTabSz="936625"/>
              <a:t>73</a:t>
            </a:fld>
            <a:endParaRPr lang="en-US" sz="1300" b="0" i="0"/>
          </a:p>
        </p:txBody>
      </p:sp>
      <p:sp>
        <p:nvSpPr>
          <p:cNvPr id="15974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4AD01F1C-9B16-494E-9FE5-17977F0960DA}" type="slidenum">
              <a:rPr lang="en-US" sz="1300" b="0" i="0"/>
              <a:pPr algn="r" defTabSz="936625"/>
              <a:t>73</a:t>
            </a:fld>
            <a:endParaRPr lang="en-US" sz="1300" b="0" i="0"/>
          </a:p>
        </p:txBody>
      </p:sp>
      <p:sp>
        <p:nvSpPr>
          <p:cNvPr id="159748"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9631ABAC-4387-4620-BF95-967471E9DA75}" type="slidenum">
              <a:rPr lang="en-US" sz="1300" b="0" i="0"/>
              <a:pPr algn="r" defTabSz="936625"/>
              <a:t>73</a:t>
            </a:fld>
            <a:endParaRPr lang="en-US" sz="1300" b="0" i="0"/>
          </a:p>
        </p:txBody>
      </p:sp>
      <p:sp>
        <p:nvSpPr>
          <p:cNvPr id="159749"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602" tIns="46801" rIns="93602" bIns="46801" anchor="ctr"/>
          <a:lstStyle/>
          <a:p>
            <a:pPr defTabSz="936625"/>
            <a:endParaRPr lang="en-US" b="0" i="0"/>
          </a:p>
        </p:txBody>
      </p:sp>
      <p:sp>
        <p:nvSpPr>
          <p:cNvPr id="159750" name="Text Box 3"/>
          <p:cNvSpPr>
            <a:spLocks noGrp="1" noChangeArrowheads="1"/>
          </p:cNvSpPr>
          <p:nvPr>
            <p:ph type="body"/>
          </p:nvPr>
        </p:nvSpPr>
        <p:spPr>
          <a:xfrm>
            <a:off x="701675" y="4454525"/>
            <a:ext cx="5607050" cy="182563"/>
          </a:xfrm>
          <a:noFill/>
          <a:ln/>
        </p:spPr>
        <p:txBody>
          <a:bodyPr lIns="93668" tIns="46654" rIns="93668" bIns="46654">
            <a:spAutoFit/>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CADD0C3D-3A39-408B-A605-010DC3A37F7F}" type="slidenum">
              <a:rPr lang="en-US" sz="1300" b="0" i="0"/>
              <a:pPr algn="r" defTabSz="936625"/>
              <a:t>74</a:t>
            </a:fld>
            <a:endParaRPr lang="en-US" sz="1300" b="0" i="0"/>
          </a:p>
        </p:txBody>
      </p:sp>
      <p:sp>
        <p:nvSpPr>
          <p:cNvPr id="16179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554E662A-2A3A-40F7-967A-738FED0A75DE}" type="slidenum">
              <a:rPr lang="en-US" sz="1300" b="0" i="0"/>
              <a:pPr algn="r" defTabSz="936625"/>
              <a:t>74</a:t>
            </a:fld>
            <a:endParaRPr lang="en-US" sz="1300" b="0" i="0"/>
          </a:p>
        </p:txBody>
      </p:sp>
      <p:sp>
        <p:nvSpPr>
          <p:cNvPr id="16179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CFA25EC0-ABE3-47DE-BDA3-386F92ACEB59}" type="slidenum">
              <a:rPr lang="en-US" sz="1300" b="0" i="0"/>
              <a:pPr algn="r" defTabSz="936625"/>
              <a:t>74</a:t>
            </a:fld>
            <a:endParaRPr lang="en-US" sz="1300" b="0" i="0"/>
          </a:p>
        </p:txBody>
      </p:sp>
      <p:sp>
        <p:nvSpPr>
          <p:cNvPr id="161797"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602" tIns="46801" rIns="93602" bIns="46801" anchor="ctr"/>
          <a:lstStyle/>
          <a:p>
            <a:pPr defTabSz="936625"/>
            <a:endParaRPr lang="en-US" b="0" i="0"/>
          </a:p>
        </p:txBody>
      </p:sp>
      <p:sp>
        <p:nvSpPr>
          <p:cNvPr id="161798" name="Text Box 3"/>
          <p:cNvSpPr>
            <a:spLocks noGrp="1" noChangeArrowheads="1"/>
          </p:cNvSpPr>
          <p:nvPr>
            <p:ph type="body"/>
          </p:nvPr>
        </p:nvSpPr>
        <p:spPr>
          <a:xfrm>
            <a:off x="701675" y="4454525"/>
            <a:ext cx="5607050" cy="182563"/>
          </a:xfrm>
          <a:noFill/>
          <a:ln/>
        </p:spPr>
        <p:txBody>
          <a:bodyPr lIns="93668" tIns="46654" rIns="93668" bIns="46654">
            <a:spAutoFit/>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E9C82C82-FA2B-446B-ACA9-5949E4A87640}" type="slidenum">
              <a:rPr lang="en-US" sz="1300" b="0" i="0"/>
              <a:pPr algn="r" defTabSz="936625"/>
              <a:t>75</a:t>
            </a:fld>
            <a:endParaRPr lang="en-US" sz="1300" b="0" i="0"/>
          </a:p>
        </p:txBody>
      </p:sp>
      <p:sp>
        <p:nvSpPr>
          <p:cNvPr id="16384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D6C2DADA-8448-4487-B1ED-580DC655187B}" type="slidenum">
              <a:rPr lang="en-US" sz="1300" b="0" i="0"/>
              <a:pPr algn="r" defTabSz="936625"/>
              <a:t>75</a:t>
            </a:fld>
            <a:endParaRPr lang="en-US" sz="1300" b="0" i="0"/>
          </a:p>
        </p:txBody>
      </p:sp>
      <p:sp>
        <p:nvSpPr>
          <p:cNvPr id="16384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324FED9A-0E70-4F69-9B61-4BD4AA1A807D}" type="slidenum">
              <a:rPr lang="en-US" sz="1300" b="0" i="0"/>
              <a:pPr algn="r" defTabSz="936625"/>
              <a:t>75</a:t>
            </a:fld>
            <a:endParaRPr lang="en-US" sz="1300" b="0" i="0"/>
          </a:p>
        </p:txBody>
      </p:sp>
      <p:sp>
        <p:nvSpPr>
          <p:cNvPr id="163845"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602" tIns="46801" rIns="93602" bIns="46801" anchor="ctr"/>
          <a:lstStyle/>
          <a:p>
            <a:pPr defTabSz="936625"/>
            <a:endParaRPr lang="en-US" b="0" i="0"/>
          </a:p>
        </p:txBody>
      </p:sp>
      <p:sp>
        <p:nvSpPr>
          <p:cNvPr id="163846" name="Text Box 3"/>
          <p:cNvSpPr>
            <a:spLocks noGrp="1" noChangeArrowheads="1"/>
          </p:cNvSpPr>
          <p:nvPr>
            <p:ph type="body"/>
          </p:nvPr>
        </p:nvSpPr>
        <p:spPr>
          <a:xfrm>
            <a:off x="701675" y="4454525"/>
            <a:ext cx="5607050" cy="182563"/>
          </a:xfrm>
          <a:noFill/>
          <a:ln/>
        </p:spPr>
        <p:txBody>
          <a:bodyPr lIns="93668" tIns="46654" rIns="93668" bIns="46654">
            <a:spAutoFit/>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3B8D56AF-98CA-426D-AD52-A128C4321E3A}" type="slidenum">
              <a:rPr lang="en-US" sz="1300" b="0" i="0"/>
              <a:pPr algn="r" defTabSz="936625"/>
              <a:t>76</a:t>
            </a:fld>
            <a:endParaRPr lang="en-US" sz="1300" b="0" i="0"/>
          </a:p>
        </p:txBody>
      </p:sp>
      <p:sp>
        <p:nvSpPr>
          <p:cNvPr id="16589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E83C9FBA-CF12-4D4F-8B3E-33F391DE6C74}" type="slidenum">
              <a:rPr lang="en-US" sz="1300" i="0"/>
              <a:pPr algn="r" defTabSz="935038"/>
              <a:t>76</a:t>
            </a:fld>
            <a:endParaRPr lang="en-US" sz="1300" i="0"/>
          </a:p>
        </p:txBody>
      </p:sp>
      <p:sp>
        <p:nvSpPr>
          <p:cNvPr id="16589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0FD71F1D-0AC0-4562-B604-1AF6EF15E6F1}" type="slidenum">
              <a:rPr lang="en-US" sz="1300" i="0"/>
              <a:pPr algn="r" defTabSz="935038"/>
              <a:t>76</a:t>
            </a:fld>
            <a:endParaRPr lang="en-US" sz="1300" i="0"/>
          </a:p>
        </p:txBody>
      </p:sp>
      <p:sp>
        <p:nvSpPr>
          <p:cNvPr id="165893"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597" tIns="46799" rIns="93597" bIns="46799" anchor="ctr"/>
          <a:lstStyle/>
          <a:p>
            <a:pPr defTabSz="935038"/>
            <a:endParaRPr lang="en-US" b="0" i="0"/>
          </a:p>
        </p:txBody>
      </p:sp>
      <p:sp>
        <p:nvSpPr>
          <p:cNvPr id="165894" name="Text Box 3"/>
          <p:cNvSpPr>
            <a:spLocks noGrp="1" noChangeArrowheads="1"/>
          </p:cNvSpPr>
          <p:nvPr>
            <p:ph type="body"/>
          </p:nvPr>
        </p:nvSpPr>
        <p:spPr>
          <a:xfrm>
            <a:off x="701675" y="4454525"/>
            <a:ext cx="5607050" cy="284163"/>
          </a:xfrm>
          <a:noFill/>
          <a:ln/>
        </p:spPr>
        <p:txBody>
          <a:bodyPr lIns="93663" tIns="46651" rIns="93663" bIns="46651">
            <a:spAutoFit/>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12AF0F51-7997-4EFF-8356-57813EE71DA9}" type="slidenum">
              <a:rPr lang="en-US" sz="1300" b="0" i="0"/>
              <a:pPr algn="r" defTabSz="936625"/>
              <a:t>77</a:t>
            </a:fld>
            <a:endParaRPr lang="en-US" sz="1300" b="0" i="0"/>
          </a:p>
        </p:txBody>
      </p:sp>
      <p:sp>
        <p:nvSpPr>
          <p:cNvPr id="16793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992EA389-A4A1-4BC2-961D-296930C20E7C}" type="slidenum">
              <a:rPr lang="en-US" sz="1300" i="0"/>
              <a:pPr algn="r" defTabSz="935038"/>
              <a:t>77</a:t>
            </a:fld>
            <a:endParaRPr lang="en-US" sz="1300" i="0"/>
          </a:p>
        </p:txBody>
      </p:sp>
      <p:sp>
        <p:nvSpPr>
          <p:cNvPr id="16794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15C6AC2F-A744-4087-A223-DCAEBAD9432F}" type="slidenum">
              <a:rPr lang="en-US" sz="1300" i="0"/>
              <a:pPr algn="r" defTabSz="935038"/>
              <a:t>77</a:t>
            </a:fld>
            <a:endParaRPr lang="en-US" sz="1300" i="0"/>
          </a:p>
        </p:txBody>
      </p:sp>
      <p:sp>
        <p:nvSpPr>
          <p:cNvPr id="167941"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597" tIns="46799" rIns="93597" bIns="46799" anchor="ctr"/>
          <a:lstStyle/>
          <a:p>
            <a:pPr defTabSz="935038"/>
            <a:endParaRPr lang="en-US" b="0" i="0"/>
          </a:p>
        </p:txBody>
      </p:sp>
      <p:sp>
        <p:nvSpPr>
          <p:cNvPr id="167942" name="Text Box 3"/>
          <p:cNvSpPr>
            <a:spLocks noGrp="1" noChangeArrowheads="1"/>
          </p:cNvSpPr>
          <p:nvPr>
            <p:ph type="body"/>
          </p:nvPr>
        </p:nvSpPr>
        <p:spPr>
          <a:xfrm>
            <a:off x="701675" y="4454525"/>
            <a:ext cx="5607050" cy="284163"/>
          </a:xfrm>
          <a:noFill/>
          <a:ln/>
        </p:spPr>
        <p:txBody>
          <a:bodyPr lIns="93663" tIns="46651" rIns="93663" bIns="46651">
            <a:spAutoFit/>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26993176-8005-4703-8B46-A7D936FADEA9}" type="slidenum">
              <a:rPr lang="en-US" sz="1300" b="0" i="0"/>
              <a:pPr algn="r" defTabSz="936625"/>
              <a:t>78</a:t>
            </a:fld>
            <a:endParaRPr lang="en-US" sz="1300" b="0" i="0"/>
          </a:p>
        </p:txBody>
      </p:sp>
      <p:sp>
        <p:nvSpPr>
          <p:cNvPr id="16998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8F518A04-BBCE-40F0-993F-007AC6C22FD2}" type="slidenum">
              <a:rPr lang="en-US" sz="1300" i="0"/>
              <a:pPr algn="r" defTabSz="935038"/>
              <a:t>78</a:t>
            </a:fld>
            <a:endParaRPr lang="en-US" sz="1300" i="0"/>
          </a:p>
        </p:txBody>
      </p:sp>
      <p:sp>
        <p:nvSpPr>
          <p:cNvPr id="169988"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04AF256D-FC7E-4900-9BA8-B057930B46DF}" type="slidenum">
              <a:rPr lang="en-US" sz="1300" i="0"/>
              <a:pPr algn="r" defTabSz="935038"/>
              <a:t>78</a:t>
            </a:fld>
            <a:endParaRPr lang="en-US" sz="1300" i="0"/>
          </a:p>
        </p:txBody>
      </p:sp>
      <p:sp>
        <p:nvSpPr>
          <p:cNvPr id="169989"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597" tIns="46799" rIns="93597" bIns="46799" anchor="ctr"/>
          <a:lstStyle/>
          <a:p>
            <a:pPr defTabSz="935038"/>
            <a:endParaRPr lang="en-US" b="0" i="0"/>
          </a:p>
        </p:txBody>
      </p:sp>
      <p:sp>
        <p:nvSpPr>
          <p:cNvPr id="169990" name="Text Box 3"/>
          <p:cNvSpPr>
            <a:spLocks noGrp="1" noChangeArrowheads="1"/>
          </p:cNvSpPr>
          <p:nvPr>
            <p:ph type="body"/>
          </p:nvPr>
        </p:nvSpPr>
        <p:spPr>
          <a:xfrm>
            <a:off x="701675" y="4454525"/>
            <a:ext cx="5607050" cy="284163"/>
          </a:xfrm>
          <a:noFill/>
          <a:ln/>
        </p:spPr>
        <p:txBody>
          <a:bodyPr lIns="93663" tIns="46651" rIns="93663" bIns="46651">
            <a:spAutoFit/>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526CC7AE-925D-4396-A494-995035615954}" type="slidenum">
              <a:rPr lang="en-US" sz="1300" b="0" i="0"/>
              <a:pPr algn="r" defTabSz="936625"/>
              <a:t>79</a:t>
            </a:fld>
            <a:endParaRPr lang="en-US" sz="1300" b="0" i="0"/>
          </a:p>
        </p:txBody>
      </p:sp>
      <p:sp>
        <p:nvSpPr>
          <p:cNvPr id="17203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BB3A7024-82D0-4307-B7E2-A744A647C5BF}" type="slidenum">
              <a:rPr lang="en-US" sz="1300" i="0"/>
              <a:pPr algn="r" defTabSz="935038"/>
              <a:t>79</a:t>
            </a:fld>
            <a:endParaRPr lang="en-US" sz="1300" i="0"/>
          </a:p>
        </p:txBody>
      </p:sp>
      <p:sp>
        <p:nvSpPr>
          <p:cNvPr id="172036"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0412B59C-119F-4198-AE5A-799BA8435A30}" type="slidenum">
              <a:rPr lang="en-US" sz="1300" i="0"/>
              <a:pPr algn="r" defTabSz="935038"/>
              <a:t>79</a:t>
            </a:fld>
            <a:endParaRPr lang="en-US" sz="1300" i="0"/>
          </a:p>
        </p:txBody>
      </p:sp>
      <p:sp>
        <p:nvSpPr>
          <p:cNvPr id="172037"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597" tIns="46799" rIns="93597" bIns="46799" anchor="ctr"/>
          <a:lstStyle/>
          <a:p>
            <a:pPr defTabSz="935038"/>
            <a:endParaRPr lang="en-US" b="0" i="0"/>
          </a:p>
        </p:txBody>
      </p:sp>
      <p:sp>
        <p:nvSpPr>
          <p:cNvPr id="172038" name="Text Box 3"/>
          <p:cNvSpPr>
            <a:spLocks noGrp="1" noChangeArrowheads="1"/>
          </p:cNvSpPr>
          <p:nvPr>
            <p:ph type="body"/>
          </p:nvPr>
        </p:nvSpPr>
        <p:spPr>
          <a:xfrm>
            <a:off x="701675" y="4454525"/>
            <a:ext cx="5607050" cy="284163"/>
          </a:xfrm>
          <a:noFill/>
          <a:ln/>
        </p:spPr>
        <p:txBody>
          <a:bodyPr lIns="93663" tIns="46651" rIns="93663" bIns="46651">
            <a:spAutoFit/>
          </a:bodyPr>
          <a:lstStyle/>
          <a:p>
            <a:pPr eaLnBrk="1" hangingPunct="1"/>
            <a:r>
              <a:rPr lang="en-US" smtClean="0"/>
              <a:t>N-2 contingencies that for the most part have identified operating actions that would mitigate overloading.  Information has been conveyed to Operations personnel for their awareness.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BCB1F4AC-732A-457F-9CFC-554EA3585362}" type="slidenum">
              <a:rPr lang="en-US" sz="1300" b="0" i="0"/>
              <a:pPr algn="r" defTabSz="936625"/>
              <a:t>80</a:t>
            </a:fld>
            <a:endParaRPr lang="en-US" sz="1300" b="0" i="0"/>
          </a:p>
        </p:txBody>
      </p:sp>
      <p:sp>
        <p:nvSpPr>
          <p:cNvPr id="17408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5FF1AD65-068E-4912-906F-9D0A9403C6D0}" type="slidenum">
              <a:rPr lang="en-US" sz="1300" i="0"/>
              <a:pPr algn="r" defTabSz="935038"/>
              <a:t>80</a:t>
            </a:fld>
            <a:endParaRPr lang="en-US" sz="1300" i="0"/>
          </a:p>
        </p:txBody>
      </p:sp>
      <p:sp>
        <p:nvSpPr>
          <p:cNvPr id="17408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5540A202-921E-4CE9-8D0F-905AD39423DF}" type="slidenum">
              <a:rPr lang="en-US" sz="1300" i="0"/>
              <a:pPr algn="r" defTabSz="935038"/>
              <a:t>80</a:t>
            </a:fld>
            <a:endParaRPr lang="en-US" sz="1300" i="0"/>
          </a:p>
        </p:txBody>
      </p:sp>
      <p:sp>
        <p:nvSpPr>
          <p:cNvPr id="174085"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597" tIns="46799" rIns="93597" bIns="46799" anchor="ctr"/>
          <a:lstStyle/>
          <a:p>
            <a:pPr defTabSz="935038"/>
            <a:endParaRPr lang="en-US" b="0" i="0"/>
          </a:p>
        </p:txBody>
      </p:sp>
      <p:sp>
        <p:nvSpPr>
          <p:cNvPr id="174086" name="Text Box 3"/>
          <p:cNvSpPr>
            <a:spLocks noGrp="1" noChangeArrowheads="1"/>
          </p:cNvSpPr>
          <p:nvPr>
            <p:ph type="body"/>
          </p:nvPr>
        </p:nvSpPr>
        <p:spPr>
          <a:xfrm>
            <a:off x="701675" y="4454525"/>
            <a:ext cx="5607050" cy="284163"/>
          </a:xfrm>
          <a:noFill/>
          <a:ln/>
        </p:spPr>
        <p:txBody>
          <a:bodyPr lIns="93663" tIns="46651" rIns="93663" bIns="46651">
            <a:spAutoFit/>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D4D2CB58-00CB-4686-85D4-A5D6A3C9E855}" type="slidenum">
              <a:rPr lang="en-US" sz="1300" b="0" i="0"/>
              <a:pPr algn="r" defTabSz="936625"/>
              <a:t>81</a:t>
            </a:fld>
            <a:endParaRPr lang="en-US" sz="1300" b="0" i="0"/>
          </a:p>
        </p:txBody>
      </p:sp>
      <p:sp>
        <p:nvSpPr>
          <p:cNvPr id="17613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AA0A7C99-DF97-4B57-A4BB-7603545891F2}" type="slidenum">
              <a:rPr lang="en-US" sz="1300" b="0" i="0"/>
              <a:pPr algn="r" defTabSz="936625"/>
              <a:t>81</a:t>
            </a:fld>
            <a:endParaRPr lang="en-US" sz="1300" b="0" i="0"/>
          </a:p>
        </p:txBody>
      </p:sp>
      <p:sp>
        <p:nvSpPr>
          <p:cNvPr id="176132"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0776116A-E6FE-48B1-B7E6-D2B8AC078DDC}" type="slidenum">
              <a:rPr lang="en-US" sz="1300" b="0" i="0"/>
              <a:pPr algn="r" defTabSz="936625"/>
              <a:t>81</a:t>
            </a:fld>
            <a:endParaRPr lang="en-US" sz="1300" b="0" i="0"/>
          </a:p>
        </p:txBody>
      </p:sp>
      <p:sp>
        <p:nvSpPr>
          <p:cNvPr id="176133"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602" tIns="46801" rIns="93602" bIns="46801" anchor="ctr"/>
          <a:lstStyle/>
          <a:p>
            <a:pPr defTabSz="936625"/>
            <a:endParaRPr lang="en-US" b="0" i="0"/>
          </a:p>
        </p:txBody>
      </p:sp>
      <p:sp>
        <p:nvSpPr>
          <p:cNvPr id="176134" name="Text Box 3"/>
          <p:cNvSpPr>
            <a:spLocks noGrp="1" noChangeArrowheads="1"/>
          </p:cNvSpPr>
          <p:nvPr>
            <p:ph type="body"/>
          </p:nvPr>
        </p:nvSpPr>
        <p:spPr>
          <a:xfrm>
            <a:off x="701675" y="4454525"/>
            <a:ext cx="5607050" cy="182563"/>
          </a:xfrm>
          <a:noFill/>
          <a:ln/>
        </p:spPr>
        <p:txBody>
          <a:bodyPr lIns="93668" tIns="46654" rIns="93668" bIns="46654">
            <a:spAutoFit/>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24E45859-4826-4706-AA66-9BBDDDB071E7}" type="slidenum">
              <a:rPr lang="en-US" sz="1300" b="0" i="0"/>
              <a:pPr algn="r" defTabSz="936625"/>
              <a:t>82</a:t>
            </a:fld>
            <a:endParaRPr lang="en-US" sz="1300" b="0" i="0"/>
          </a:p>
        </p:txBody>
      </p:sp>
      <p:sp>
        <p:nvSpPr>
          <p:cNvPr id="17817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4F826CDF-293B-4780-9E9A-D0ABE8DFBD11}" type="slidenum">
              <a:rPr lang="en-US" sz="1300" b="0" i="0"/>
              <a:pPr algn="r" defTabSz="936625"/>
              <a:t>82</a:t>
            </a:fld>
            <a:endParaRPr lang="en-US" sz="1300" b="0" i="0"/>
          </a:p>
        </p:txBody>
      </p:sp>
      <p:sp>
        <p:nvSpPr>
          <p:cNvPr id="17818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3214636C-4565-4963-8B36-429ED8CDF8D1}" type="slidenum">
              <a:rPr lang="en-US" sz="1300" b="0" i="0"/>
              <a:pPr algn="r" defTabSz="936625"/>
              <a:t>82</a:t>
            </a:fld>
            <a:endParaRPr lang="en-US" sz="1300" b="0" i="0"/>
          </a:p>
        </p:txBody>
      </p:sp>
      <p:sp>
        <p:nvSpPr>
          <p:cNvPr id="178181" name="Text Box 2"/>
          <p:cNvSpPr txBox="1">
            <a:spLocks noChangeArrowheads="1"/>
          </p:cNvSpPr>
          <p:nvPr/>
        </p:nvSpPr>
        <p:spPr bwMode="auto">
          <a:xfrm>
            <a:off x="1182688" y="703263"/>
            <a:ext cx="4648200" cy="3514725"/>
          </a:xfrm>
          <a:prstGeom prst="rect">
            <a:avLst/>
          </a:prstGeom>
          <a:solidFill>
            <a:srgbClr val="FFFFFF"/>
          </a:solidFill>
          <a:ln w="9525">
            <a:solidFill>
              <a:srgbClr val="000000"/>
            </a:solidFill>
            <a:miter lim="800000"/>
            <a:headEnd/>
            <a:tailEnd/>
          </a:ln>
        </p:spPr>
        <p:txBody>
          <a:bodyPr wrap="none" lIns="93602" tIns="46801" rIns="93602" bIns="46801" anchor="ctr"/>
          <a:lstStyle/>
          <a:p>
            <a:pPr defTabSz="936625"/>
            <a:endParaRPr lang="en-US" b="0" i="0"/>
          </a:p>
        </p:txBody>
      </p:sp>
      <p:sp>
        <p:nvSpPr>
          <p:cNvPr id="178182" name="Text Box 3"/>
          <p:cNvSpPr>
            <a:spLocks noGrp="1" noChangeArrowheads="1"/>
          </p:cNvSpPr>
          <p:nvPr>
            <p:ph type="body"/>
          </p:nvPr>
        </p:nvSpPr>
        <p:spPr>
          <a:xfrm>
            <a:off x="701675" y="4454525"/>
            <a:ext cx="5607050" cy="182563"/>
          </a:xfrm>
          <a:noFill/>
          <a:ln/>
        </p:spPr>
        <p:txBody>
          <a:bodyPr lIns="93668" tIns="46654" rIns="93668" bIns="46654">
            <a:spAutoFit/>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ln/>
        </p:spPr>
      </p:sp>
      <p:sp>
        <p:nvSpPr>
          <p:cNvPr id="180226" name="Notes Placeholder 2"/>
          <p:cNvSpPr>
            <a:spLocks noGrp="1"/>
          </p:cNvSpPr>
          <p:nvPr>
            <p:ph type="body" idx="1"/>
          </p:nvPr>
        </p:nvSpPr>
        <p:spPr>
          <a:noFill/>
          <a:ln/>
        </p:spPr>
        <p:txBody>
          <a:bodyPr lIns="93598" tIns="46799" rIns="93598" bIns="46799"/>
          <a:lstStyle/>
          <a:p>
            <a:endParaRPr lang="en-US" smtClean="0"/>
          </a:p>
        </p:txBody>
      </p:sp>
      <p:sp>
        <p:nvSpPr>
          <p:cNvPr id="180227"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598" tIns="46799" rIns="93598" bIns="46799" anchor="b"/>
          <a:lstStyle/>
          <a:p>
            <a:pPr algn="r" defTabSz="936625"/>
            <a:fld id="{6EAEE0FD-683F-4411-89BF-80B8570EEAA2}" type="slidenum">
              <a:rPr lang="en-US" sz="1200" i="0"/>
              <a:pPr algn="r" defTabSz="936625"/>
              <a:t>83</a:t>
            </a:fld>
            <a:endParaRPr lang="en-US" sz="1200" i="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ln/>
        </p:spPr>
      </p:sp>
      <p:sp>
        <p:nvSpPr>
          <p:cNvPr id="182274" name="Notes Placeholder 2"/>
          <p:cNvSpPr>
            <a:spLocks noGrp="1"/>
          </p:cNvSpPr>
          <p:nvPr>
            <p:ph type="body" idx="1"/>
          </p:nvPr>
        </p:nvSpPr>
        <p:spPr>
          <a:noFill/>
          <a:ln/>
        </p:spPr>
        <p:txBody>
          <a:bodyPr lIns="93598" tIns="46799" rIns="93598" bIns="46799"/>
          <a:lstStyle/>
          <a:p>
            <a:endParaRPr lang="en-US" smtClean="0"/>
          </a:p>
        </p:txBody>
      </p:sp>
      <p:sp>
        <p:nvSpPr>
          <p:cNvPr id="182275"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598" tIns="46799" rIns="93598" bIns="46799" anchor="b"/>
          <a:lstStyle/>
          <a:p>
            <a:pPr algn="r" defTabSz="936625"/>
            <a:fld id="{1CAF7B36-E71E-4CE1-A70F-00799C79CF85}" type="slidenum">
              <a:rPr lang="en-US" sz="1200" i="0"/>
              <a:pPr algn="r" defTabSz="936625"/>
              <a:t>84</a:t>
            </a:fld>
            <a:endParaRPr lang="en-US" sz="1200" i="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noTextEdit="1"/>
          </p:cNvSpPr>
          <p:nvPr>
            <p:ph type="sldImg"/>
          </p:nvPr>
        </p:nvSpPr>
        <p:spPr>
          <a:ln/>
        </p:spPr>
      </p:sp>
      <p:sp>
        <p:nvSpPr>
          <p:cNvPr id="184322" name="Notes Placeholder 2"/>
          <p:cNvSpPr>
            <a:spLocks noGrp="1"/>
          </p:cNvSpPr>
          <p:nvPr>
            <p:ph type="body" idx="1"/>
          </p:nvPr>
        </p:nvSpPr>
        <p:spPr>
          <a:noFill/>
          <a:ln/>
        </p:spPr>
        <p:txBody>
          <a:bodyPr lIns="93598" tIns="46799" rIns="93598" bIns="46799"/>
          <a:lstStyle/>
          <a:p>
            <a:r>
              <a:rPr lang="en-US" smtClean="0"/>
              <a:t>Team working to address comments </a:t>
            </a:r>
          </a:p>
        </p:txBody>
      </p:sp>
      <p:sp>
        <p:nvSpPr>
          <p:cNvPr id="184323"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598" tIns="46799" rIns="93598" bIns="46799" anchor="b"/>
          <a:lstStyle/>
          <a:p>
            <a:pPr algn="r" defTabSz="936625"/>
            <a:fld id="{450E5A50-8744-49CF-9111-8C59E290F887}" type="slidenum">
              <a:rPr lang="en-US" sz="1200" i="0"/>
              <a:pPr algn="r" defTabSz="936625"/>
              <a:t>85</a:t>
            </a:fld>
            <a:endParaRPr lang="en-US" sz="1200" i="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p:spPr>
        <p:txBody>
          <a:bodyPr lIns="93598" tIns="46799" rIns="93598" bIns="46799"/>
          <a:lstStyle/>
          <a:p>
            <a:r>
              <a:rPr lang="en-US" smtClean="0"/>
              <a:t>Team working to address comments </a:t>
            </a:r>
          </a:p>
        </p:txBody>
      </p:sp>
      <p:sp>
        <p:nvSpPr>
          <p:cNvPr id="186371"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598" tIns="46799" rIns="93598" bIns="46799" anchor="b"/>
          <a:lstStyle/>
          <a:p>
            <a:pPr algn="r" defTabSz="936625"/>
            <a:fld id="{DDD48A49-BB8D-4C99-95CA-4207009B4FFF}" type="slidenum">
              <a:rPr lang="en-US" sz="1200" i="0"/>
              <a:pPr algn="r" defTabSz="936625"/>
              <a:t>86</a:t>
            </a:fld>
            <a:endParaRPr lang="en-US" sz="1200" i="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noTextEdit="1"/>
          </p:cNvSpPr>
          <p:nvPr>
            <p:ph type="sldImg"/>
          </p:nvPr>
        </p:nvSpPr>
        <p:spPr>
          <a:ln/>
        </p:spPr>
      </p:sp>
      <p:sp>
        <p:nvSpPr>
          <p:cNvPr id="188418" name="Notes Placeholder 2"/>
          <p:cNvSpPr>
            <a:spLocks noGrp="1"/>
          </p:cNvSpPr>
          <p:nvPr>
            <p:ph type="body" idx="1"/>
          </p:nvPr>
        </p:nvSpPr>
        <p:spPr>
          <a:noFill/>
          <a:ln/>
        </p:spPr>
        <p:txBody>
          <a:bodyPr lIns="93598" tIns="46799" rIns="93598" bIns="46799"/>
          <a:lstStyle/>
          <a:p>
            <a:r>
              <a:rPr lang="en-US" smtClean="0"/>
              <a:t>Team working to address comments </a:t>
            </a:r>
          </a:p>
        </p:txBody>
      </p:sp>
      <p:sp>
        <p:nvSpPr>
          <p:cNvPr id="188419"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598" tIns="46799" rIns="93598" bIns="46799" anchor="b"/>
          <a:lstStyle/>
          <a:p>
            <a:pPr algn="r" defTabSz="936625"/>
            <a:fld id="{7314EEF6-B5F0-4179-973A-E36065543016}" type="slidenum">
              <a:rPr lang="en-US" sz="1200" i="0"/>
              <a:pPr algn="r" defTabSz="936625"/>
              <a:t>87</a:t>
            </a:fld>
            <a:endParaRPr lang="en-US" sz="1200" i="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2B04CCED-0164-4C2C-BE5E-65FB182C5243}" type="slidenum">
              <a:rPr lang="en-US" sz="1300" i="0"/>
              <a:pPr algn="r" defTabSz="935038"/>
              <a:t>88</a:t>
            </a:fld>
            <a:endParaRPr lang="en-US" sz="1300" i="0"/>
          </a:p>
        </p:txBody>
      </p:sp>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xfrm>
            <a:off x="935038" y="4451350"/>
            <a:ext cx="5140325" cy="4217988"/>
          </a:xfrm>
          <a:noFill/>
          <a:ln/>
        </p:spPr>
        <p:txBody>
          <a:bodyPr lIns="93606" tIns="46802" rIns="93606" bIns="46802"/>
          <a:lstStyle/>
          <a:p>
            <a:pPr eaLnBrk="1" hangingPunct="1"/>
            <a:endParaRPr lang="en-US" smtClean="0"/>
          </a:p>
        </p:txBody>
      </p:sp>
      <p:sp>
        <p:nvSpPr>
          <p:cNvPr id="190468" name="Slide Number Placeholder 3"/>
          <p:cNvSpPr txBox="1">
            <a:spLocks noGrp="1"/>
          </p:cNvSpPr>
          <p:nvPr/>
        </p:nvSpPr>
        <p:spPr bwMode="auto">
          <a:xfrm>
            <a:off x="3971925" y="8904288"/>
            <a:ext cx="3038475" cy="468312"/>
          </a:xfrm>
          <a:prstGeom prst="rect">
            <a:avLst/>
          </a:prstGeom>
          <a:noFill/>
          <a:ln w="9525">
            <a:noFill/>
            <a:miter lim="800000"/>
            <a:headEnd/>
            <a:tailEnd/>
          </a:ln>
        </p:spPr>
        <p:txBody>
          <a:bodyPr lIns="93606" tIns="46802" rIns="93606" bIns="46802" anchor="b"/>
          <a:lstStyle/>
          <a:p>
            <a:pPr algn="r" defTabSz="935038" eaLnBrk="0" hangingPunct="0"/>
            <a:fld id="{46817D4B-8695-4E60-815A-8D418019E649}" type="slidenum">
              <a:rPr lang="en-US" sz="1200" i="0">
                <a:latin typeface="Times New Roman" pitchFamily="18" charset="0"/>
              </a:rPr>
              <a:pPr algn="r" defTabSz="935038" eaLnBrk="0" hangingPunct="0"/>
              <a:t>88</a:t>
            </a:fld>
            <a:endParaRPr lang="en-US" sz="1200" i="0">
              <a:latin typeface="Times New Roman" pitchFamily="18"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26C96A5C-5305-481E-BDE4-7A32DFB4117C}" type="slidenum">
              <a:rPr lang="en-US" sz="1300" i="0"/>
              <a:pPr algn="r" defTabSz="935038"/>
              <a:t>89</a:t>
            </a:fld>
            <a:endParaRPr lang="en-US" sz="1300" i="0"/>
          </a:p>
        </p:txBody>
      </p:sp>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xfrm>
            <a:off x="935038" y="4451350"/>
            <a:ext cx="5140325" cy="4217988"/>
          </a:xfrm>
          <a:noFill/>
          <a:ln/>
        </p:spPr>
        <p:txBody>
          <a:bodyPr lIns="93606" tIns="46802" rIns="93606" bIns="46802"/>
          <a:lstStyle/>
          <a:p>
            <a:pPr eaLnBrk="1" hangingPunct="1"/>
            <a:r>
              <a:rPr lang="en-US" smtClean="0"/>
              <a:t>Objectives:</a:t>
            </a:r>
          </a:p>
          <a:p>
            <a:pPr eaLnBrk="1" hangingPunct="1"/>
            <a:endParaRPr lang="en-US" smtClean="0"/>
          </a:p>
          <a:p>
            <a:pPr eaLnBrk="1" hangingPunct="1">
              <a:buFont typeface="Wingdings" pitchFamily="2" charset="2"/>
              <a:buChar char="Ø"/>
            </a:pPr>
            <a:r>
              <a:rPr lang="en-US" smtClean="0"/>
              <a:t>EIPC will provide an integrated, interconnection-wide view of regional plans and provide analysis identifying any gaps relative to state, provincial, regional or federal policy goals.  This analysis may extend to examining the effectiveness and system impacts of a variety of transmission alternatives</a:t>
            </a:r>
          </a:p>
          <a:p>
            <a:pPr eaLnBrk="1" hangingPunct="1">
              <a:buFont typeface="Wingdings" pitchFamily="2" charset="2"/>
              <a:buChar char="Ø"/>
            </a:pPr>
            <a:r>
              <a:rPr lang="en-US" smtClean="0"/>
              <a:t>EIPC will use an open and transparent process with a grass-roots approach to the roll-up of regional plans, consistent with FERC Order 890 principles and existing processes</a:t>
            </a:r>
          </a:p>
          <a:p>
            <a:pPr eaLnBrk="1" hangingPunct="1">
              <a:buFont typeface="Wingdings" pitchFamily="2" charset="2"/>
              <a:buChar char="Ø"/>
            </a:pPr>
            <a:r>
              <a:rPr lang="en-US" smtClean="0">
                <a:solidFill>
                  <a:srgbClr val="000000"/>
                </a:solidFill>
              </a:rPr>
              <a:t>EIPC will not determine cost allocation, will not deal with siting or permitting issues, and will not set or influence energy policy</a:t>
            </a:r>
          </a:p>
          <a:p>
            <a:pPr eaLnBrk="1" hangingPunct="1"/>
            <a:endParaRPr lang="en-US" smtClean="0"/>
          </a:p>
        </p:txBody>
      </p:sp>
      <p:sp>
        <p:nvSpPr>
          <p:cNvPr id="192516" name="Slide Number Placeholder 3"/>
          <p:cNvSpPr txBox="1">
            <a:spLocks noGrp="1"/>
          </p:cNvSpPr>
          <p:nvPr/>
        </p:nvSpPr>
        <p:spPr bwMode="auto">
          <a:xfrm>
            <a:off x="3971925" y="8904288"/>
            <a:ext cx="3038475" cy="468312"/>
          </a:xfrm>
          <a:prstGeom prst="rect">
            <a:avLst/>
          </a:prstGeom>
          <a:noFill/>
          <a:ln w="9525">
            <a:noFill/>
            <a:miter lim="800000"/>
            <a:headEnd/>
            <a:tailEnd/>
          </a:ln>
        </p:spPr>
        <p:txBody>
          <a:bodyPr lIns="93606" tIns="46802" rIns="93606" bIns="46802" anchor="b"/>
          <a:lstStyle/>
          <a:p>
            <a:pPr algn="r" defTabSz="935038" eaLnBrk="0" hangingPunct="0"/>
            <a:fld id="{B741766F-6BF4-4891-A47D-13BDB43E9E50}" type="slidenum">
              <a:rPr lang="en-US" sz="1200" i="0">
                <a:latin typeface="Times New Roman" pitchFamily="18" charset="0"/>
              </a:rPr>
              <a:pPr algn="r" defTabSz="935038" eaLnBrk="0" hangingPunct="0"/>
              <a:t>89</a:t>
            </a:fld>
            <a:endParaRPr lang="en-US" sz="1200" i="0">
              <a:latin typeface="Times New Roman"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noTextEdit="1"/>
          </p:cNvSpPr>
          <p:nvPr>
            <p:ph type="sldImg"/>
          </p:nvPr>
        </p:nvSpPr>
        <p:spPr>
          <a:ln/>
        </p:spPr>
      </p:sp>
      <p:sp>
        <p:nvSpPr>
          <p:cNvPr id="194562" name="Notes Placeholder 2"/>
          <p:cNvSpPr>
            <a:spLocks noGrp="1"/>
          </p:cNvSpPr>
          <p:nvPr>
            <p:ph type="body" idx="1"/>
          </p:nvPr>
        </p:nvSpPr>
        <p:spPr>
          <a:noFill/>
          <a:ln/>
        </p:spPr>
        <p:txBody>
          <a:bodyPr lIns="93602" tIns="46801" rIns="93602" bIns="46801"/>
          <a:lstStyle/>
          <a:p>
            <a:endParaRPr lang="en-US" smtClean="0"/>
          </a:p>
        </p:txBody>
      </p:sp>
      <p:sp>
        <p:nvSpPr>
          <p:cNvPr id="194563" name="Slide Number Placeholder 3"/>
          <p:cNvSpPr txBox="1">
            <a:spLocks noGrp="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B4AC5768-9CCE-4E68-BD61-27DCC241F257}" type="slidenum">
              <a:rPr lang="en-US" sz="1300" b="0" i="0"/>
              <a:pPr algn="r" defTabSz="936625"/>
              <a:t>90</a:t>
            </a:fld>
            <a:endParaRPr lang="en-US" sz="1300" b="0" i="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1BCB37AD-E84B-4AFA-B68B-39A08C93879A}" type="slidenum">
              <a:rPr lang="en-US" sz="1300" i="0"/>
              <a:pPr algn="r" defTabSz="935038"/>
              <a:t>91</a:t>
            </a:fld>
            <a:endParaRPr lang="en-US" sz="1300" i="0"/>
          </a:p>
        </p:txBody>
      </p:sp>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xfrm>
            <a:off x="935038" y="4451350"/>
            <a:ext cx="5140325" cy="4217988"/>
          </a:xfrm>
          <a:noFill/>
          <a:ln/>
        </p:spPr>
        <p:txBody>
          <a:bodyPr lIns="93606" tIns="46802" rIns="93606" bIns="46802"/>
          <a:lstStyle/>
          <a:p>
            <a:pPr eaLnBrk="1" hangingPunct="1"/>
            <a:r>
              <a:rPr lang="en-US" smtClean="0"/>
              <a:t>Objectives:</a:t>
            </a:r>
          </a:p>
          <a:p>
            <a:pPr eaLnBrk="1" hangingPunct="1"/>
            <a:endParaRPr lang="en-US" smtClean="0"/>
          </a:p>
          <a:p>
            <a:pPr eaLnBrk="1" hangingPunct="1">
              <a:buFont typeface="Wingdings" pitchFamily="2" charset="2"/>
              <a:buChar char="Ø"/>
            </a:pPr>
            <a:r>
              <a:rPr lang="en-US" smtClean="0"/>
              <a:t>EIPC will provide an integrated, interconnection-wide view of regional plans and provide analysis identifying any gaps relative to state, provincial, regional or federal policy goals.  This analysis may extend to examining the effectiveness and system impacts of a variety of transmission alternatives</a:t>
            </a:r>
          </a:p>
          <a:p>
            <a:pPr eaLnBrk="1" hangingPunct="1">
              <a:buFont typeface="Wingdings" pitchFamily="2" charset="2"/>
              <a:buChar char="Ø"/>
            </a:pPr>
            <a:r>
              <a:rPr lang="en-US" smtClean="0"/>
              <a:t>EIPC will use an open and transparent process with a grass-roots approach to the roll-up of regional plans, consistent with FERC Order 890 principles and existing processes</a:t>
            </a:r>
          </a:p>
          <a:p>
            <a:pPr eaLnBrk="1" hangingPunct="1">
              <a:buFont typeface="Wingdings" pitchFamily="2" charset="2"/>
              <a:buChar char="Ø"/>
            </a:pPr>
            <a:r>
              <a:rPr lang="en-US" smtClean="0">
                <a:solidFill>
                  <a:srgbClr val="000000"/>
                </a:solidFill>
              </a:rPr>
              <a:t>EIPC will not determine cost allocation, will not deal with siting or permitting issues, and will not set or influence energy policy</a:t>
            </a:r>
          </a:p>
          <a:p>
            <a:pPr eaLnBrk="1" hangingPunct="1"/>
            <a:endParaRPr lang="en-US" smtClean="0"/>
          </a:p>
        </p:txBody>
      </p:sp>
      <p:sp>
        <p:nvSpPr>
          <p:cNvPr id="196612" name="Slide Number Placeholder 3"/>
          <p:cNvSpPr txBox="1">
            <a:spLocks noGrp="1"/>
          </p:cNvSpPr>
          <p:nvPr/>
        </p:nvSpPr>
        <p:spPr bwMode="auto">
          <a:xfrm>
            <a:off x="3971925" y="8904288"/>
            <a:ext cx="3038475" cy="468312"/>
          </a:xfrm>
          <a:prstGeom prst="rect">
            <a:avLst/>
          </a:prstGeom>
          <a:noFill/>
          <a:ln w="9525">
            <a:noFill/>
            <a:miter lim="800000"/>
            <a:headEnd/>
            <a:tailEnd/>
          </a:ln>
        </p:spPr>
        <p:txBody>
          <a:bodyPr lIns="93606" tIns="46802" rIns="93606" bIns="46802" anchor="b"/>
          <a:lstStyle/>
          <a:p>
            <a:pPr algn="r" defTabSz="935038" eaLnBrk="0" hangingPunct="0"/>
            <a:fld id="{1FD51700-2295-44D9-8AB7-C44399AF260B}" type="slidenum">
              <a:rPr lang="en-US" sz="1200" i="0">
                <a:latin typeface="Times New Roman" pitchFamily="18" charset="0"/>
              </a:rPr>
              <a:pPr algn="r" defTabSz="935038" eaLnBrk="0" hangingPunct="0"/>
              <a:t>91</a:t>
            </a:fld>
            <a:endParaRPr lang="en-US" sz="1200" i="0">
              <a:latin typeface="Times New Roman" pitchFamily="18"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F33BD9DB-9314-474C-85C4-8EC44DABAF84}" type="slidenum">
              <a:rPr lang="en-US" sz="1300" i="0"/>
              <a:pPr algn="r" defTabSz="935038"/>
              <a:t>92</a:t>
            </a:fld>
            <a:endParaRPr lang="en-US" sz="1300" i="0"/>
          </a:p>
        </p:txBody>
      </p:sp>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xfrm>
            <a:off x="935038" y="4451350"/>
            <a:ext cx="5140325" cy="4217988"/>
          </a:xfrm>
          <a:noFill/>
          <a:ln/>
        </p:spPr>
        <p:txBody>
          <a:bodyPr lIns="93606" tIns="46802" rIns="93606" bIns="46802"/>
          <a:lstStyle/>
          <a:p>
            <a:pPr eaLnBrk="1" hangingPunct="1"/>
            <a:endParaRPr lang="en-US" smtClean="0"/>
          </a:p>
        </p:txBody>
      </p:sp>
      <p:sp>
        <p:nvSpPr>
          <p:cNvPr id="198660" name="Slide Number Placeholder 3"/>
          <p:cNvSpPr txBox="1">
            <a:spLocks noGrp="1"/>
          </p:cNvSpPr>
          <p:nvPr/>
        </p:nvSpPr>
        <p:spPr bwMode="auto">
          <a:xfrm>
            <a:off x="3971925" y="8904288"/>
            <a:ext cx="3038475" cy="468312"/>
          </a:xfrm>
          <a:prstGeom prst="rect">
            <a:avLst/>
          </a:prstGeom>
          <a:noFill/>
          <a:ln w="9525">
            <a:noFill/>
            <a:miter lim="800000"/>
            <a:headEnd/>
            <a:tailEnd/>
          </a:ln>
        </p:spPr>
        <p:txBody>
          <a:bodyPr lIns="93606" tIns="46802" rIns="93606" bIns="46802" anchor="b"/>
          <a:lstStyle/>
          <a:p>
            <a:pPr algn="r" defTabSz="935038" eaLnBrk="0" hangingPunct="0"/>
            <a:fld id="{7AA5E09E-9827-4F01-8CCE-E6A4297DDB92}" type="slidenum">
              <a:rPr lang="en-US" sz="1200" i="0">
                <a:latin typeface="Times New Roman" pitchFamily="18" charset="0"/>
              </a:rPr>
              <a:pPr algn="r" defTabSz="935038" eaLnBrk="0" hangingPunct="0"/>
              <a:t>92</a:t>
            </a:fld>
            <a:endParaRPr lang="en-US" sz="1200" i="0">
              <a:latin typeface="Times New Roman"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597" tIns="46799" rIns="93597" bIns="46799" anchor="b"/>
          <a:lstStyle/>
          <a:p>
            <a:pPr algn="r" defTabSz="935038"/>
            <a:fld id="{1150AEC9-EFC0-4A6E-AB75-06A6B7299A33}" type="slidenum">
              <a:rPr lang="en-US" sz="1300" i="0"/>
              <a:pPr algn="r" defTabSz="935038"/>
              <a:t>93</a:t>
            </a:fld>
            <a:endParaRPr lang="en-US" sz="1300" i="0"/>
          </a:p>
        </p:txBody>
      </p:sp>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xfrm>
            <a:off x="935038" y="4451350"/>
            <a:ext cx="5140325" cy="4217988"/>
          </a:xfrm>
          <a:noFill/>
          <a:ln/>
        </p:spPr>
        <p:txBody>
          <a:bodyPr lIns="93606" tIns="46802" rIns="93606" bIns="46802"/>
          <a:lstStyle/>
          <a:p>
            <a:pPr eaLnBrk="1" hangingPunct="1"/>
            <a:endParaRPr lang="en-US" smtClean="0"/>
          </a:p>
        </p:txBody>
      </p:sp>
      <p:sp>
        <p:nvSpPr>
          <p:cNvPr id="200708" name="Slide Number Placeholder 3"/>
          <p:cNvSpPr txBox="1">
            <a:spLocks noGrp="1"/>
          </p:cNvSpPr>
          <p:nvPr/>
        </p:nvSpPr>
        <p:spPr bwMode="auto">
          <a:xfrm>
            <a:off x="3971925" y="8904288"/>
            <a:ext cx="3038475" cy="468312"/>
          </a:xfrm>
          <a:prstGeom prst="rect">
            <a:avLst/>
          </a:prstGeom>
          <a:noFill/>
          <a:ln w="9525">
            <a:noFill/>
            <a:miter lim="800000"/>
            <a:headEnd/>
            <a:tailEnd/>
          </a:ln>
        </p:spPr>
        <p:txBody>
          <a:bodyPr lIns="93606" tIns="46802" rIns="93606" bIns="46802" anchor="b"/>
          <a:lstStyle/>
          <a:p>
            <a:pPr algn="r" defTabSz="935038" eaLnBrk="0" hangingPunct="0"/>
            <a:fld id="{73013B2F-94CB-476C-995E-4BFA4C2FB3C5}" type="slidenum">
              <a:rPr lang="en-US" sz="1200" i="0">
                <a:latin typeface="Times New Roman" pitchFamily="18" charset="0"/>
              </a:rPr>
              <a:pPr algn="r" defTabSz="935038" eaLnBrk="0" hangingPunct="0"/>
              <a:t>93</a:t>
            </a:fld>
            <a:endParaRPr lang="en-US" sz="1200" i="0">
              <a:latin typeface="Times New Roman" pitchFamily="18"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6B44A94F-E829-487A-9EE2-BA4FC66A4B4D}" type="slidenum">
              <a:rPr lang="en-US" sz="1300" b="0" i="0"/>
              <a:pPr algn="r" defTabSz="936625"/>
              <a:t>94</a:t>
            </a:fld>
            <a:endParaRPr lang="en-US" sz="1300" b="0" i="0"/>
          </a:p>
        </p:txBody>
      </p:sp>
      <p:sp>
        <p:nvSpPr>
          <p:cNvPr id="202755"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CCD7FFE5-8844-4391-8CB0-13C8556C0CF5}" type="slidenum">
              <a:rPr lang="en-US" sz="1300" b="0" i="0"/>
              <a:pPr algn="r" defTabSz="936625"/>
              <a:t>94</a:t>
            </a:fld>
            <a:endParaRPr lang="en-US" sz="1300" b="0" i="0"/>
          </a:p>
        </p:txBody>
      </p:sp>
      <p:sp>
        <p:nvSpPr>
          <p:cNvPr id="202756" name="Rectangle 2"/>
          <p:cNvSpPr>
            <a:spLocks noGrp="1" noRot="1" noChangeAspect="1" noChangeArrowheads="1" noTextEdit="1"/>
          </p:cNvSpPr>
          <p:nvPr>
            <p:ph type="sldImg"/>
          </p:nvPr>
        </p:nvSpPr>
        <p:spPr>
          <a:xfrm>
            <a:off x="1162050" y="703263"/>
            <a:ext cx="4687888" cy="3516312"/>
          </a:xfrm>
          <a:ln/>
        </p:spPr>
      </p:sp>
      <p:sp>
        <p:nvSpPr>
          <p:cNvPr id="202757" name="Rectangle 3"/>
          <p:cNvSpPr>
            <a:spLocks noGrp="1" noChangeArrowheads="1"/>
          </p:cNvSpPr>
          <p:nvPr>
            <p:ph type="body" idx="1"/>
          </p:nvPr>
        </p:nvSpPr>
        <p:spPr>
          <a:xfrm>
            <a:off x="701675" y="4454525"/>
            <a:ext cx="5607050" cy="4217988"/>
          </a:xfrm>
          <a:noFill/>
          <a:ln/>
        </p:spPr>
        <p:txBody>
          <a:bodyPr wrap="none" lIns="93602" tIns="46801" rIns="93602" bIns="46801" anchor="ctr"/>
          <a:lstStyle/>
          <a:p>
            <a:pPr defTabSz="457200" eaLnBrk="1" hangingPunct="1"/>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9EB20578-BFC7-44EA-8BDF-4DB694F81A3D}" type="slidenum">
              <a:rPr lang="en-US" sz="1300" b="0" i="0"/>
              <a:pPr algn="r" defTabSz="936625"/>
              <a:t>95</a:t>
            </a:fld>
            <a:endParaRPr lang="en-US" sz="1300" b="0" i="0"/>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p:spPr>
        <p:txBody>
          <a:bodyPr lIns="93602" tIns="46801" rIns="93602" bIns="46801"/>
          <a:lstStyle/>
          <a:p>
            <a:pPr eaLnBrk="1" hangingPunct="1"/>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xfrm>
            <a:off x="1162050" y="703263"/>
            <a:ext cx="4687888" cy="3516312"/>
          </a:xfrm>
          <a:ln/>
        </p:spPr>
      </p:sp>
      <p:sp>
        <p:nvSpPr>
          <p:cNvPr id="220163" name="Rectangle 3"/>
          <p:cNvSpPr>
            <a:spLocks noGrp="1" noChangeArrowheads="1"/>
          </p:cNvSpPr>
          <p:nvPr>
            <p:ph type="body" idx="1"/>
          </p:nvPr>
        </p:nvSpPr>
        <p:spPr>
          <a:xfrm>
            <a:off x="701675" y="4452938"/>
            <a:ext cx="5607050" cy="4219575"/>
          </a:xfrm>
          <a:noFill/>
          <a:ln/>
        </p:spPr>
        <p:txBody>
          <a:bodyPr wrap="none" lIns="93602" tIns="46801" rIns="93602" bIns="46801" anchor="ctr"/>
          <a:lstStyle/>
          <a:p>
            <a:pPr defTabSz="457200"/>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68DE6D4D-A53E-4CDA-A26F-DCAD39F2234A}" type="slidenum">
              <a:rPr lang="en-US" sz="1300" b="0" i="0"/>
              <a:pPr algn="r" defTabSz="936625"/>
              <a:t>110</a:t>
            </a:fld>
            <a:endParaRPr lang="en-US" sz="1300" b="0" i="0"/>
          </a:p>
        </p:txBody>
      </p:sp>
      <p:sp>
        <p:nvSpPr>
          <p:cNvPr id="222211" name="Text Box 2"/>
          <p:cNvSpPr txBox="1">
            <a:spLocks noChangeArrowheads="1"/>
          </p:cNvSpPr>
          <p:nvPr/>
        </p:nvSpPr>
        <p:spPr bwMode="auto">
          <a:xfrm>
            <a:off x="1181100" y="703263"/>
            <a:ext cx="4649788" cy="3514725"/>
          </a:xfrm>
          <a:prstGeom prst="rect">
            <a:avLst/>
          </a:prstGeom>
          <a:solidFill>
            <a:srgbClr val="FFFFFF"/>
          </a:solidFill>
          <a:ln w="9525">
            <a:solidFill>
              <a:srgbClr val="000000"/>
            </a:solidFill>
            <a:miter lim="800000"/>
            <a:headEnd/>
            <a:tailEnd/>
          </a:ln>
        </p:spPr>
        <p:txBody>
          <a:bodyPr wrap="none" lIns="91435" tIns="45718" rIns="91435" bIns="45718" anchor="ctr"/>
          <a:lstStyle/>
          <a:p>
            <a:endParaRPr lang="en-US" i="0"/>
          </a:p>
        </p:txBody>
      </p:sp>
      <p:sp>
        <p:nvSpPr>
          <p:cNvPr id="222212" name="Rectangle 3"/>
          <p:cNvSpPr>
            <a:spLocks noGrp="1" noChangeArrowheads="1"/>
          </p:cNvSpPr>
          <p:nvPr>
            <p:ph type="body"/>
          </p:nvPr>
        </p:nvSpPr>
        <p:spPr>
          <a:xfrm>
            <a:off x="701675" y="4452938"/>
            <a:ext cx="5607050" cy="4219575"/>
          </a:xfrm>
          <a:noFill/>
          <a:ln/>
        </p:spPr>
        <p:txBody>
          <a:bodyPr wrap="none" lIns="93602" tIns="46801" rIns="93602" bIns="46801" anchor="ctr"/>
          <a:lstStyle/>
          <a:p>
            <a:pPr defTabSz="457200" eaLnBrk="1" hangingPunct="1"/>
            <a:endParaRPr 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xfrm>
            <a:off x="1162050" y="703263"/>
            <a:ext cx="4687888" cy="3516312"/>
          </a:xfrm>
          <a:ln/>
        </p:spPr>
      </p:sp>
      <p:sp>
        <p:nvSpPr>
          <p:cNvPr id="224259" name="Rectangle 3"/>
          <p:cNvSpPr>
            <a:spLocks noGrp="1" noChangeArrowheads="1"/>
          </p:cNvSpPr>
          <p:nvPr>
            <p:ph type="body" idx="1"/>
          </p:nvPr>
        </p:nvSpPr>
        <p:spPr>
          <a:xfrm>
            <a:off x="701675" y="4452938"/>
            <a:ext cx="5607050" cy="4219575"/>
          </a:xfrm>
          <a:noFill/>
          <a:ln/>
        </p:spPr>
        <p:txBody>
          <a:bodyPr wrap="none" lIns="93602" tIns="46801" rIns="93602" bIns="46801" anchor="ctr"/>
          <a:lstStyle/>
          <a:p>
            <a:pPr defTabSz="457200"/>
            <a:endParaRPr 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xfrm>
            <a:off x="1162050" y="703263"/>
            <a:ext cx="4687888" cy="3516312"/>
          </a:xfrm>
          <a:ln/>
        </p:spPr>
      </p:sp>
      <p:sp>
        <p:nvSpPr>
          <p:cNvPr id="231427" name="Rectangle 3"/>
          <p:cNvSpPr>
            <a:spLocks noGrp="1" noChangeArrowheads="1"/>
          </p:cNvSpPr>
          <p:nvPr>
            <p:ph type="body" idx="1"/>
          </p:nvPr>
        </p:nvSpPr>
        <p:spPr>
          <a:xfrm>
            <a:off x="701675" y="4452938"/>
            <a:ext cx="5607050" cy="4219575"/>
          </a:xfrm>
          <a:noFill/>
          <a:ln/>
        </p:spPr>
        <p:txBody>
          <a:bodyPr wrap="none" lIns="93602" tIns="46801" rIns="93602" bIns="46801" anchor="ctr"/>
          <a:lstStyle/>
          <a:p>
            <a:pPr defTabSz="457200"/>
            <a:endParaRPr lang="en-US"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txBox="1">
            <a:spLocks noGrp="1" noChangeArrowheads="1"/>
          </p:cNvSpPr>
          <p:nvPr/>
        </p:nvSpPr>
        <p:spPr bwMode="auto">
          <a:xfrm>
            <a:off x="3970338" y="8902700"/>
            <a:ext cx="3038475" cy="468313"/>
          </a:xfrm>
          <a:prstGeom prst="rect">
            <a:avLst/>
          </a:prstGeom>
          <a:noFill/>
          <a:ln w="9525">
            <a:noFill/>
            <a:miter lim="800000"/>
            <a:headEnd/>
            <a:tailEnd/>
          </a:ln>
        </p:spPr>
        <p:txBody>
          <a:bodyPr lIns="93602" tIns="46801" rIns="93602" bIns="46801" anchor="b"/>
          <a:lstStyle/>
          <a:p>
            <a:pPr algn="r" defTabSz="936625"/>
            <a:fld id="{850A7A6E-C1F2-495A-9EDB-F6A37F29D57B}" type="slidenum">
              <a:rPr lang="en-US" sz="1300" b="0" i="0"/>
              <a:pPr algn="r" defTabSz="936625"/>
              <a:t>118</a:t>
            </a:fld>
            <a:endParaRPr lang="en-US" sz="1300" b="0" i="0"/>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p:spPr>
        <p:txBody>
          <a:bodyPr lIns="93602" tIns="46801" rIns="93602" bIns="46801"/>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33CA47A-1C08-4572-AB39-A5F5F61142ED}"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51E06D-03CA-438B-A817-A908090B94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5477714-DDF5-42D1-B715-B720ABCAAA0F}"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7EC759-0091-4167-B004-AB19581E138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D3CBCA18-A0C3-4D3F-A74A-550422D8F036}"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940518-3DFD-4191-AD15-E8B06A4B998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4B727F8-7140-4BA8-812B-01949F72B3DF}" type="datetime1">
              <a:rPr lang="en-US"/>
              <a:pPr>
                <a:defRPr/>
              </a:pPr>
              <a:t>9/21/2010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89E8D8-594D-4925-A0DD-9BE98F39D76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3F3EB81A-C51A-40A0-997B-C36D62DF1206}" type="datetime1">
              <a:rPr lang="en-US"/>
              <a:pPr>
                <a:defRPr/>
              </a:pPr>
              <a:t>9/21/2010</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8BBA159-2B7E-44C1-ABF3-CF2A47CD44D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842FEA5-4780-4205-B42B-495EB684C056}" type="datetime1">
              <a:rPr lang="en-US"/>
              <a:pPr>
                <a:defRPr/>
              </a:pPr>
              <a:t>9/21/2010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C21AA02-00A2-48C7-AE1B-33E8F9C5214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4BDBBCA-41EC-4E8D-9BCC-2484C8DAACB1}" type="datetime1">
              <a:rPr lang="en-US"/>
              <a:pPr>
                <a:defRPr/>
              </a:pPr>
              <a:t>9/21/2010</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A0C8709-3378-4CFB-BCCB-32F0D11BC38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9E8FD9E-3935-4D1B-9542-3BB5753C170F}" type="datetime1">
              <a:rPr lang="en-US"/>
              <a:pPr>
                <a:defRPr/>
              </a:pPr>
              <a:t>9/21/2010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97C7D0-4FBB-48E6-8F49-5633F6FB572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3DACB4D-4595-4F2E-8ECE-EAEB00FB76BC}" type="datetime1">
              <a:rPr lang="en-US"/>
              <a:pPr>
                <a:defRPr/>
              </a:pPr>
              <a:t>9/21/2010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0DFD9C-2A4C-49AA-B2FE-0424BFBD31E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77C8F64-075B-4430-8D94-9189AFB066AC}"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DDAF75-90BA-419E-BE91-1B496EAC0F6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00EBD4-FB86-45A2-BA33-8103855FB33F}"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0D7E2D-771A-4F34-91B1-24DE10F60F4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3D2CD53-3804-4136-9ED6-BB403BDC5349}" type="datetime1">
              <a:rPr lang="en-US"/>
              <a:pPr>
                <a:defRPr/>
              </a:pPr>
              <a:t>9/21/2010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FC16F7-F1AF-4726-BE79-64FD2B753C8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3309E249-55B6-4773-9718-888A3E536FCE}" type="datetime1">
              <a:rPr lang="en-US"/>
              <a:pPr>
                <a:defRPr/>
              </a:pPr>
              <a:t>9/21/2010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8E2C35-2675-4BE6-9541-6B7A8A302BF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vl1pPr>
          </a:lstStyle>
          <a:p>
            <a:pPr>
              <a:defRPr/>
            </a:pPr>
            <a:fld id="{3365368C-D8AE-4768-8587-E188C918D224}" type="datetime1">
              <a:rPr lang="en-US"/>
              <a:pPr>
                <a:defRPr/>
              </a:pPr>
              <a:t>9/21/2010</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vl1pPr>
          </a:lstStyle>
          <a:p>
            <a:pPr>
              <a:defRPr/>
            </a:pPr>
            <a:fld id="{66DE8DC1-B25F-4DEC-AEA6-C30FBFF7F3C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awodyka@aol.com"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hyperlink" Target="mailto:rawodyka@aol.com"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sldNum" sz="quarter" idx="12"/>
          </p:nvPr>
        </p:nvSpPr>
        <p:spPr>
          <a:noFill/>
        </p:spPr>
        <p:txBody>
          <a:bodyPr/>
          <a:lstStyle/>
          <a:p>
            <a:fld id="{5DB4E54B-5FA6-4ABF-B4CB-D4CA5EDD6F9B}" type="slidenum">
              <a:rPr lang="en-US" smtClean="0"/>
              <a:pPr/>
              <a:t>1</a:t>
            </a:fld>
            <a:endParaRPr lang="en-US" smtClean="0"/>
          </a:p>
        </p:txBody>
      </p:sp>
      <p:sp>
        <p:nvSpPr>
          <p:cNvPr id="1741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3B7A3FE-2F00-4CFA-AC17-315CB4D225F3}" type="slidenum">
              <a:rPr lang="en-US" sz="1400" b="0" i="0"/>
              <a:pPr algn="r"/>
              <a:t>1</a:t>
            </a:fld>
            <a:endParaRPr lang="en-US" sz="1400" b="0" i="0"/>
          </a:p>
        </p:txBody>
      </p:sp>
      <p:sp>
        <p:nvSpPr>
          <p:cNvPr id="17411" name="Rectangle 2"/>
          <p:cNvSpPr>
            <a:spLocks noGrp="1" noChangeArrowheads="1"/>
          </p:cNvSpPr>
          <p:nvPr>
            <p:ph type="ctrTitle"/>
          </p:nvPr>
        </p:nvSpPr>
        <p:spPr>
          <a:xfrm>
            <a:off x="685800" y="1371600"/>
            <a:ext cx="7772400" cy="1905000"/>
          </a:xfrm>
          <a:solidFill>
            <a:schemeClr val="accent1"/>
          </a:solidFill>
          <a:ln>
            <a:solidFill>
              <a:schemeClr val="tx1"/>
            </a:solidFill>
          </a:ln>
        </p:spPr>
        <p:txBody>
          <a:bodyPr/>
          <a:lstStyle/>
          <a:p>
            <a:pPr eaLnBrk="1" hangingPunct="1"/>
            <a:r>
              <a:rPr lang="en-US" b="1" smtClean="0"/>
              <a:t/>
            </a:r>
            <a:br>
              <a:rPr lang="en-US" b="1" smtClean="0"/>
            </a:br>
            <a:r>
              <a:rPr lang="en-US" b="1" smtClean="0"/>
              <a:t>TAG Meeting</a:t>
            </a:r>
            <a:br>
              <a:rPr lang="en-US" b="1" smtClean="0"/>
            </a:br>
            <a:r>
              <a:rPr lang="en-US" b="1" smtClean="0"/>
              <a:t>September 21, 2010</a:t>
            </a:r>
            <a:br>
              <a:rPr lang="en-US" b="1" smtClean="0"/>
            </a:br>
            <a:endParaRPr lang="en-US" b="1" smtClean="0"/>
          </a:p>
        </p:txBody>
      </p:sp>
      <p:sp>
        <p:nvSpPr>
          <p:cNvPr id="17412" name="Rectangle 3"/>
          <p:cNvSpPr>
            <a:spLocks noGrp="1" noChangeArrowheads="1"/>
          </p:cNvSpPr>
          <p:nvPr>
            <p:ph type="subTitle" idx="1"/>
          </p:nvPr>
        </p:nvSpPr>
        <p:spPr/>
        <p:txBody>
          <a:bodyPr/>
          <a:lstStyle/>
          <a:p>
            <a:pPr eaLnBrk="1" hangingPunct="1"/>
            <a:r>
              <a:rPr lang="en-US" b="1" i="1" smtClean="0"/>
              <a:t>NCEMC Office </a:t>
            </a:r>
          </a:p>
          <a:p>
            <a:pPr eaLnBrk="1" hangingPunct="1"/>
            <a:r>
              <a:rPr lang="en-US" b="1" i="1" smtClean="0"/>
              <a:t>Raleigh, NC</a:t>
            </a:r>
          </a:p>
        </p:txBody>
      </p:sp>
      <p:pic>
        <p:nvPicPr>
          <p:cNvPr id="17413" name="Picture 4" descr="press-release"/>
          <p:cNvPicPr>
            <a:picLocks noChangeAspect="1" noChangeArrowheads="1"/>
          </p:cNvPicPr>
          <p:nvPr/>
        </p:nvPicPr>
        <p:blipFill>
          <a:blip r:embed="rId3">
            <a:lum contrast="6000"/>
          </a:blip>
          <a:srcRect/>
          <a:stretch>
            <a:fillRect/>
          </a:stretch>
        </p:blipFill>
        <p:spPr bwMode="auto">
          <a:xfrm>
            <a:off x="0" y="274638"/>
            <a:ext cx="9144000" cy="944562"/>
          </a:xfrm>
          <a:prstGeom prst="rect">
            <a:avLst/>
          </a:prstGeom>
          <a:noFill/>
          <a:ln w="9525">
            <a:noFill/>
            <a:miter lim="800000"/>
            <a:headEnd/>
            <a:tailEnd/>
          </a:ln>
        </p:spPr>
      </p:pic>
      <p:pic>
        <p:nvPicPr>
          <p:cNvPr id="17414" name="Picture 5" descr="press-release"/>
          <p:cNvPicPr>
            <a:picLocks noChangeAspect="1" noChangeArrowheads="1"/>
          </p:cNvPicPr>
          <p:nvPr/>
        </p:nvPicPr>
        <p:blipFill>
          <a:blip r:embed="rId3">
            <a:lum contrast="6000"/>
          </a:blip>
          <a:srcRect/>
          <a:stretch>
            <a:fillRect/>
          </a:stretch>
        </p:blipFill>
        <p:spPr bwMode="auto">
          <a:xfrm>
            <a:off x="0" y="304800"/>
            <a:ext cx="9144000" cy="94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6"/>
          <p:cNvSpPr>
            <a:spLocks noGrp="1" noChangeArrowheads="1"/>
          </p:cNvSpPr>
          <p:nvPr>
            <p:ph type="sldNum" sz="quarter" idx="12"/>
          </p:nvPr>
        </p:nvSpPr>
        <p:spPr>
          <a:noFill/>
        </p:spPr>
        <p:txBody>
          <a:bodyPr/>
          <a:lstStyle/>
          <a:p>
            <a:fld id="{3556FEB1-D01F-4A1B-BAB3-5E83164BFB9B}" type="slidenum">
              <a:rPr lang="en-US" smtClean="0"/>
              <a:pPr/>
              <a:t>2</a:t>
            </a:fld>
            <a:endParaRPr lang="en-US" smtClean="0"/>
          </a:p>
        </p:txBody>
      </p:sp>
      <p:sp>
        <p:nvSpPr>
          <p:cNvPr id="1945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ABF141F-09EA-4BDF-A0AD-4FA9614C3ABB}" type="slidenum">
              <a:rPr lang="en-US" sz="1400" b="0" i="0"/>
              <a:pPr algn="r"/>
              <a:t>2</a:t>
            </a:fld>
            <a:endParaRPr lang="en-US" sz="1400" b="0" i="0"/>
          </a:p>
        </p:txBody>
      </p:sp>
      <p:sp>
        <p:nvSpPr>
          <p:cNvPr id="19459" name="Rectangle 2"/>
          <p:cNvSpPr>
            <a:spLocks noGrp="1" noChangeArrowheads="1"/>
          </p:cNvSpPr>
          <p:nvPr>
            <p:ph type="body" idx="1"/>
          </p:nvPr>
        </p:nvSpPr>
        <p:spPr>
          <a:xfrm>
            <a:off x="457200" y="1371600"/>
            <a:ext cx="8153400" cy="5283200"/>
          </a:xfrm>
        </p:spPr>
        <p:txBody>
          <a:bodyPr/>
          <a:lstStyle/>
          <a:p>
            <a:pPr marL="609600" indent="-609600" eaLnBrk="1" hangingPunct="1">
              <a:lnSpc>
                <a:spcPct val="80000"/>
              </a:lnSpc>
              <a:buFontTx/>
              <a:buNone/>
            </a:pPr>
            <a:r>
              <a:rPr lang="en-US" sz="2800" b="1" smtClean="0"/>
              <a:t>TAG Meeting Agenda</a:t>
            </a:r>
          </a:p>
          <a:p>
            <a:pPr marL="609600" indent="-609600">
              <a:lnSpc>
                <a:spcPct val="80000"/>
              </a:lnSpc>
              <a:buFontTx/>
              <a:buAutoNum type="arabicPeriod"/>
            </a:pPr>
            <a:r>
              <a:rPr lang="en-US" sz="2400" b="1" smtClean="0"/>
              <a:t>Introductions and Agenda – Rich Wodyka</a:t>
            </a:r>
          </a:p>
          <a:p>
            <a:pPr marL="609600" indent="-609600">
              <a:lnSpc>
                <a:spcPct val="80000"/>
              </a:lnSpc>
              <a:buFontTx/>
              <a:buAutoNum type="arabicPeriod"/>
            </a:pPr>
            <a:r>
              <a:rPr lang="en-US" sz="2400" b="1" smtClean="0"/>
              <a:t>FERC NOPR on Transmission Planning and Cost Allocation - Dani Bennett</a:t>
            </a:r>
            <a:r>
              <a:rPr lang="en-US" sz="2400" smtClean="0"/>
              <a:t> </a:t>
            </a:r>
            <a:endParaRPr lang="en-US" sz="2400" b="1" smtClean="0"/>
          </a:p>
          <a:p>
            <a:pPr marL="609600" indent="-609600">
              <a:lnSpc>
                <a:spcPct val="80000"/>
              </a:lnSpc>
              <a:buFontTx/>
              <a:buAutoNum type="arabicPeriod"/>
            </a:pPr>
            <a:r>
              <a:rPr lang="en-US" sz="2400" b="1" smtClean="0"/>
              <a:t>2010 Study Scope Update and Status                      – Rick Anderson</a:t>
            </a:r>
          </a:p>
          <a:p>
            <a:pPr marL="609600" indent="-609600">
              <a:lnSpc>
                <a:spcPct val="80000"/>
              </a:lnSpc>
              <a:buFontTx/>
              <a:buAutoNum type="arabicPeriod"/>
            </a:pPr>
            <a:r>
              <a:rPr lang="en-US" sz="2400" b="1" smtClean="0"/>
              <a:t>2010 Study Preliminary Results – Joey West</a:t>
            </a:r>
          </a:p>
          <a:p>
            <a:pPr marL="990600" lvl="1" indent="-533400">
              <a:lnSpc>
                <a:spcPct val="80000"/>
              </a:lnSpc>
            </a:pPr>
            <a:r>
              <a:rPr lang="en-US" sz="2000" b="1" smtClean="0"/>
              <a:t>Base Reliability  </a:t>
            </a:r>
          </a:p>
          <a:p>
            <a:pPr marL="990600" lvl="1" indent="-533400">
              <a:lnSpc>
                <a:spcPct val="80000"/>
              </a:lnSpc>
            </a:pPr>
            <a:r>
              <a:rPr lang="en-US" sz="2000" b="1" smtClean="0"/>
              <a:t>Enhanced Transmission Access Scenarios </a:t>
            </a:r>
          </a:p>
          <a:p>
            <a:pPr marL="990600" lvl="1" indent="-533400">
              <a:lnSpc>
                <a:spcPct val="80000"/>
              </a:lnSpc>
            </a:pPr>
            <a:r>
              <a:rPr lang="en-US" sz="2000" b="1" smtClean="0"/>
              <a:t>Climate Change Scenarios  </a:t>
            </a:r>
          </a:p>
          <a:p>
            <a:pPr marL="609600" indent="-609600">
              <a:lnSpc>
                <a:spcPct val="80000"/>
              </a:lnSpc>
              <a:buFontTx/>
              <a:buAutoNum type="arabicPeriod"/>
            </a:pPr>
            <a:r>
              <a:rPr lang="en-US" sz="2400" b="1" smtClean="0"/>
              <a:t>Major Transmission Project Update – Joey West</a:t>
            </a:r>
          </a:p>
          <a:p>
            <a:pPr marL="609600" indent="-609600">
              <a:lnSpc>
                <a:spcPct val="80000"/>
              </a:lnSpc>
              <a:buFontTx/>
              <a:buAutoNum type="arabicPeriod"/>
            </a:pPr>
            <a:r>
              <a:rPr lang="en-US" sz="2400" b="1" smtClean="0"/>
              <a:t>Regional Studies Update – Bob Pierce</a:t>
            </a:r>
          </a:p>
          <a:p>
            <a:pPr marL="609600" indent="-609600">
              <a:lnSpc>
                <a:spcPct val="80000"/>
              </a:lnSpc>
              <a:buFontTx/>
              <a:buAutoNum type="arabicPeriod"/>
            </a:pPr>
            <a:r>
              <a:rPr lang="en-US" sz="2400" b="1" smtClean="0"/>
              <a:t>Report on EISPC Activities – Kim Jones</a:t>
            </a:r>
          </a:p>
          <a:p>
            <a:pPr marL="609600" indent="-609600">
              <a:lnSpc>
                <a:spcPct val="80000"/>
              </a:lnSpc>
              <a:buFontTx/>
              <a:buAutoNum type="arabicPeriod"/>
            </a:pPr>
            <a:r>
              <a:rPr lang="en-US" sz="2400" b="1" smtClean="0"/>
              <a:t>TAG Work Plan – Rich Wodyka</a:t>
            </a:r>
          </a:p>
          <a:p>
            <a:pPr marL="609600" indent="-609600">
              <a:lnSpc>
                <a:spcPct val="80000"/>
              </a:lnSpc>
              <a:buFontTx/>
              <a:buAutoNum type="arabicPeriod"/>
            </a:pPr>
            <a:r>
              <a:rPr lang="en-US" sz="2400" b="1" smtClean="0"/>
              <a:t>TAG Open Forum – Rich Wodyka</a:t>
            </a:r>
            <a:endParaRPr lang="en-US" sz="2800" b="1" smtClean="0"/>
          </a:p>
        </p:txBody>
      </p:sp>
      <p:pic>
        <p:nvPicPr>
          <p:cNvPr id="19460" name="Picture 3" descr="press-release"/>
          <p:cNvPicPr>
            <a:picLocks noGrp="1" noChangeAspect="1" noChangeArrowheads="1"/>
          </p:cNvPicPr>
          <p:nvPr>
            <p:ph type="title"/>
          </p:nvPr>
        </p:nvPicPr>
        <p:blipFill>
          <a:blip r:embed="rId3">
            <a:lum contrast="6000"/>
          </a:blip>
          <a:srcRect/>
          <a:stretch>
            <a:fillRect/>
          </a:stretch>
        </p:blipFill>
        <p:spPr>
          <a:xfrm>
            <a:off x="0" y="274638"/>
            <a:ext cx="9144000" cy="1143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6"/>
          <p:cNvSpPr>
            <a:spLocks noGrp="1" noChangeArrowheads="1"/>
          </p:cNvSpPr>
          <p:nvPr>
            <p:ph type="sldNum" sz="quarter" idx="12"/>
          </p:nvPr>
        </p:nvSpPr>
        <p:spPr>
          <a:noFill/>
        </p:spPr>
        <p:txBody>
          <a:bodyPr/>
          <a:lstStyle/>
          <a:p>
            <a:fld id="{2D80ACFF-7661-4883-91BE-6D0DBA6DE301}" type="slidenum">
              <a:rPr lang="en-US" smtClean="0"/>
              <a:pPr/>
              <a:t>3</a:t>
            </a:fld>
            <a:endParaRPr lang="en-US" smtClean="0"/>
          </a:p>
        </p:txBody>
      </p:sp>
      <p:sp>
        <p:nvSpPr>
          <p:cNvPr id="2150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2EBC82E-A4FB-49C1-8DC0-CCDF2F3B8368}" type="slidenum">
              <a:rPr lang="en-US" sz="1400" b="0" i="0"/>
              <a:pPr algn="r"/>
              <a:t>3</a:t>
            </a:fld>
            <a:endParaRPr lang="en-US" sz="1400" b="0" i="0"/>
          </a:p>
        </p:txBody>
      </p:sp>
      <p:sp>
        <p:nvSpPr>
          <p:cNvPr id="21507" name="Rectangle 3"/>
          <p:cNvSpPr>
            <a:spLocks noGrp="1" noChangeArrowheads="1"/>
          </p:cNvSpPr>
          <p:nvPr>
            <p:ph type="ctrTitle"/>
          </p:nvPr>
        </p:nvSpPr>
        <p:spPr>
          <a:xfrm>
            <a:off x="693738" y="1508125"/>
            <a:ext cx="7872412" cy="2689225"/>
          </a:xfrm>
          <a:solidFill>
            <a:schemeClr val="accent1"/>
          </a:solidFill>
          <a:ln>
            <a:solidFill>
              <a:schemeClr val="tx1"/>
            </a:solidFill>
          </a:ln>
        </p:spPr>
        <p:txBody>
          <a:bodyPr/>
          <a:lstStyle/>
          <a:p>
            <a:pPr eaLnBrk="1" hangingPunct="1"/>
            <a:r>
              <a:rPr lang="en-US" sz="4000" b="1" smtClean="0"/>
              <a:t>FERC Notice of Proposed Rulemaking on</a:t>
            </a:r>
            <a:r>
              <a:rPr lang="en-US" sz="4000" smtClean="0"/>
              <a:t/>
            </a:r>
            <a:br>
              <a:rPr lang="en-US" sz="4000" smtClean="0"/>
            </a:br>
            <a:r>
              <a:rPr lang="en-US" sz="4000" b="1" smtClean="0"/>
              <a:t>Transmission Planning and Cost Allocation</a:t>
            </a:r>
          </a:p>
        </p:txBody>
      </p:sp>
      <p:sp>
        <p:nvSpPr>
          <p:cNvPr id="21508" name="Rectangle 4"/>
          <p:cNvSpPr>
            <a:spLocks noGrp="1" noChangeArrowheads="1"/>
          </p:cNvSpPr>
          <p:nvPr>
            <p:ph type="subTitle" idx="1"/>
          </p:nvPr>
        </p:nvSpPr>
        <p:spPr>
          <a:xfrm>
            <a:off x="1295400" y="4343400"/>
            <a:ext cx="6400800" cy="1371600"/>
          </a:xfrm>
        </p:spPr>
        <p:txBody>
          <a:bodyPr/>
          <a:lstStyle/>
          <a:p>
            <a:pPr eaLnBrk="1" hangingPunct="1"/>
            <a:r>
              <a:rPr lang="en-US" b="1" smtClean="0"/>
              <a:t>Dani Bennett</a:t>
            </a:r>
            <a:r>
              <a:rPr lang="en-US" smtClean="0"/>
              <a:t> </a:t>
            </a:r>
            <a:endParaRPr lang="en-US" b="1" smtClean="0"/>
          </a:p>
          <a:p>
            <a:pPr eaLnBrk="1" hangingPunct="1"/>
            <a:r>
              <a:rPr lang="en-US" b="1" smtClean="0"/>
              <a:t>Progress Energy</a:t>
            </a:r>
          </a:p>
        </p:txBody>
      </p:sp>
      <p:pic>
        <p:nvPicPr>
          <p:cNvPr id="21509"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23554" name="Title 1"/>
          <p:cNvSpPr>
            <a:spLocks noGrp="1"/>
          </p:cNvSpPr>
          <p:nvPr>
            <p:ph type="title" idx="4294967295"/>
          </p:nvPr>
        </p:nvSpPr>
        <p:spPr>
          <a:xfrm>
            <a:off x="457200" y="1293813"/>
            <a:ext cx="8229600" cy="676275"/>
          </a:xfrm>
        </p:spPr>
        <p:txBody>
          <a:bodyPr anchor="b"/>
          <a:lstStyle/>
          <a:p>
            <a:r>
              <a:rPr lang="en-US" sz="4000" b="1" smtClean="0"/>
              <a:t>Purpose of the NOPR</a:t>
            </a:r>
          </a:p>
        </p:txBody>
      </p:sp>
      <p:sp>
        <p:nvSpPr>
          <p:cNvPr id="23555" name="Content Placeholder 2"/>
          <p:cNvSpPr>
            <a:spLocks noGrp="1"/>
          </p:cNvSpPr>
          <p:nvPr>
            <p:ph idx="4294967295"/>
          </p:nvPr>
        </p:nvSpPr>
        <p:spPr>
          <a:xfrm>
            <a:off x="533400" y="1885950"/>
            <a:ext cx="8153400" cy="4384675"/>
          </a:xfrm>
        </p:spPr>
        <p:txBody>
          <a:bodyPr/>
          <a:lstStyle/>
          <a:p>
            <a:pPr marL="465138" indent="-465138">
              <a:spcBef>
                <a:spcPts val="3000"/>
              </a:spcBef>
              <a:buFont typeface="Wingdings" pitchFamily="2" charset="2"/>
              <a:buChar char="Ø"/>
            </a:pPr>
            <a:r>
              <a:rPr lang="en-US" sz="2800" smtClean="0"/>
              <a:t>FERC proposes to require the regions to develop transmission plans and cost allocation methods that consider the benefits of new transmission facilities, including reliability, economics, and complying with state or federal laws or regulations (e.g. public policy).</a:t>
            </a:r>
          </a:p>
          <a:p>
            <a:pPr marL="465138" indent="-465138">
              <a:spcBef>
                <a:spcPts val="3000"/>
              </a:spcBef>
              <a:buFont typeface="Wingdings" pitchFamily="2" charset="2"/>
              <a:buChar char="Ø"/>
            </a:pPr>
            <a:r>
              <a:rPr lang="en-US" sz="2800" smtClean="0"/>
              <a:t>FERC also proposes to require each pair of neighboring regions to coordinate transmission planning and cost allocation.</a:t>
            </a:r>
          </a:p>
          <a:p>
            <a:pPr marL="465138" indent="-465138">
              <a:spcBef>
                <a:spcPts val="3000"/>
              </a:spcBef>
            </a:pPr>
            <a:endParaRPr lang="en-US" sz="2800" smtClean="0"/>
          </a:p>
          <a:p>
            <a:pPr marL="465138" indent="-465138">
              <a:spcBef>
                <a:spcPts val="3000"/>
              </a:spcBef>
            </a:pPr>
            <a:endParaRPr lang="en-US" smtClean="0"/>
          </a:p>
        </p:txBody>
      </p:sp>
      <p:sp>
        <p:nvSpPr>
          <p:cNvPr id="23556" name="Slide Number Placeholder 3"/>
          <p:cNvSpPr txBox="1">
            <a:spLocks noGrp="1"/>
          </p:cNvSpPr>
          <p:nvPr/>
        </p:nvSpPr>
        <p:spPr bwMode="auto">
          <a:xfrm>
            <a:off x="7835900" y="6308725"/>
            <a:ext cx="914400" cy="228600"/>
          </a:xfrm>
          <a:prstGeom prst="rect">
            <a:avLst/>
          </a:prstGeom>
          <a:noFill/>
          <a:ln w="9525">
            <a:noFill/>
            <a:miter lim="800000"/>
            <a:headEnd/>
            <a:tailEnd/>
          </a:ln>
        </p:spPr>
        <p:txBody>
          <a:bodyPr/>
          <a:lstStyle/>
          <a:p>
            <a:pPr algn="r"/>
            <a:fld id="{2A902894-2A39-463C-9F4B-855738F29FEE}" type="slidenum">
              <a:rPr lang="en-US" sz="1400" b="0" i="0"/>
              <a:pPr algn="r"/>
              <a:t>4</a:t>
            </a:fld>
            <a:endParaRPr lang="en-US" sz="1400" b="0" i="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25602" name="Title 1"/>
          <p:cNvSpPr>
            <a:spLocks noGrp="1"/>
          </p:cNvSpPr>
          <p:nvPr>
            <p:ph type="title" idx="4294967295"/>
          </p:nvPr>
        </p:nvSpPr>
        <p:spPr>
          <a:xfrm>
            <a:off x="457200" y="1331913"/>
            <a:ext cx="8229600" cy="676275"/>
          </a:xfrm>
        </p:spPr>
        <p:txBody>
          <a:bodyPr anchor="b"/>
          <a:lstStyle/>
          <a:p>
            <a:r>
              <a:rPr lang="en-US" sz="4000" b="1" smtClean="0"/>
              <a:t>Cost Allocation</a:t>
            </a:r>
          </a:p>
        </p:txBody>
      </p:sp>
      <p:sp>
        <p:nvSpPr>
          <p:cNvPr id="25603" name="Content Placeholder 2"/>
          <p:cNvSpPr>
            <a:spLocks noGrp="1"/>
          </p:cNvSpPr>
          <p:nvPr>
            <p:ph idx="4294967295"/>
          </p:nvPr>
        </p:nvSpPr>
        <p:spPr>
          <a:xfrm>
            <a:off x="533400" y="1970088"/>
            <a:ext cx="8153400" cy="4384675"/>
          </a:xfrm>
        </p:spPr>
        <p:txBody>
          <a:bodyPr/>
          <a:lstStyle/>
          <a:p>
            <a:pPr marL="465138" indent="-465138">
              <a:spcBef>
                <a:spcPts val="500"/>
              </a:spcBef>
              <a:buFont typeface="Wingdings" pitchFamily="2" charset="2"/>
              <a:buChar char="Ø"/>
            </a:pPr>
            <a:r>
              <a:rPr lang="en-US" sz="2800" smtClean="0"/>
              <a:t>Each region to propose its own cost allocation method</a:t>
            </a:r>
          </a:p>
          <a:p>
            <a:pPr marL="465138" indent="-465138">
              <a:spcBef>
                <a:spcPts val="500"/>
              </a:spcBef>
              <a:buFont typeface="Wingdings" pitchFamily="2" charset="2"/>
              <a:buChar char="Ø"/>
            </a:pPr>
            <a:r>
              <a:rPr lang="en-US" sz="2800" smtClean="0"/>
              <a:t>FERC would not require a one size fits all method for allocating costs of transmission facilities</a:t>
            </a:r>
          </a:p>
          <a:p>
            <a:pPr marL="465138" indent="-465138">
              <a:spcBef>
                <a:spcPts val="500"/>
              </a:spcBef>
              <a:buFont typeface="Wingdings" pitchFamily="2" charset="2"/>
              <a:buChar char="Ø"/>
            </a:pPr>
            <a:r>
              <a:rPr lang="en-US" sz="2800" smtClean="0"/>
              <a:t>Development of cost allocation proposals must start at the regional level </a:t>
            </a:r>
          </a:p>
          <a:p>
            <a:pPr marL="465138" indent="-465138">
              <a:spcBef>
                <a:spcPts val="500"/>
              </a:spcBef>
              <a:buFont typeface="Wingdings" pitchFamily="2" charset="2"/>
              <a:buChar char="Ø"/>
            </a:pPr>
            <a:r>
              <a:rPr lang="en-US" sz="2800" smtClean="0"/>
              <a:t>If region can’t decide on a cost allocation method, then FERC would decide based on the record</a:t>
            </a:r>
          </a:p>
          <a:p>
            <a:pPr marL="465138" indent="-465138">
              <a:lnSpc>
                <a:spcPct val="70000"/>
              </a:lnSpc>
              <a:spcBef>
                <a:spcPts val="3000"/>
              </a:spcBef>
            </a:pPr>
            <a:endParaRPr lang="en-US" sz="2800" smtClean="0"/>
          </a:p>
        </p:txBody>
      </p:sp>
      <p:sp>
        <p:nvSpPr>
          <p:cNvPr id="25604" name="Slide Number Placeholder 3"/>
          <p:cNvSpPr txBox="1">
            <a:spLocks noGrp="1"/>
          </p:cNvSpPr>
          <p:nvPr/>
        </p:nvSpPr>
        <p:spPr bwMode="auto">
          <a:xfrm>
            <a:off x="7875588" y="6386513"/>
            <a:ext cx="914400" cy="228600"/>
          </a:xfrm>
          <a:prstGeom prst="rect">
            <a:avLst/>
          </a:prstGeom>
          <a:noFill/>
          <a:ln w="9525">
            <a:noFill/>
            <a:miter lim="800000"/>
            <a:headEnd/>
            <a:tailEnd/>
          </a:ln>
        </p:spPr>
        <p:txBody>
          <a:bodyPr/>
          <a:lstStyle/>
          <a:p>
            <a:pPr algn="r"/>
            <a:fld id="{0C935479-4A0E-4B93-AEEF-4315C7FC28E1}" type="slidenum">
              <a:rPr lang="en-US" sz="1400" b="0" i="0"/>
              <a:pPr algn="r"/>
              <a:t>5</a:t>
            </a:fld>
            <a:endParaRPr lang="en-US" sz="1400" b="0" i="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27650" name="Title 1"/>
          <p:cNvSpPr>
            <a:spLocks noGrp="1"/>
          </p:cNvSpPr>
          <p:nvPr>
            <p:ph type="title" idx="4294967295"/>
          </p:nvPr>
        </p:nvSpPr>
        <p:spPr>
          <a:xfrm>
            <a:off x="457200" y="1293813"/>
            <a:ext cx="8229600" cy="676275"/>
          </a:xfrm>
        </p:spPr>
        <p:txBody>
          <a:bodyPr anchor="b"/>
          <a:lstStyle/>
          <a:p>
            <a:r>
              <a:rPr lang="en-US" sz="4000" b="1" smtClean="0"/>
              <a:t>Cost Allocation Principles</a:t>
            </a:r>
          </a:p>
        </p:txBody>
      </p:sp>
      <p:sp>
        <p:nvSpPr>
          <p:cNvPr id="27651" name="Content Placeholder 2"/>
          <p:cNvSpPr>
            <a:spLocks noGrp="1"/>
          </p:cNvSpPr>
          <p:nvPr>
            <p:ph idx="4294967295"/>
          </p:nvPr>
        </p:nvSpPr>
        <p:spPr>
          <a:xfrm>
            <a:off x="381000" y="2046288"/>
            <a:ext cx="8382000" cy="3786187"/>
          </a:xfrm>
        </p:spPr>
        <p:txBody>
          <a:bodyPr/>
          <a:lstStyle/>
          <a:p>
            <a:pPr marL="465138" indent="-465138">
              <a:lnSpc>
                <a:spcPct val="80000"/>
              </a:lnSpc>
              <a:spcBef>
                <a:spcPts val="3000"/>
              </a:spcBef>
              <a:buFont typeface="Wingdings" pitchFamily="2" charset="2"/>
              <a:buChar char="Ø"/>
            </a:pPr>
            <a:r>
              <a:rPr lang="en-US" sz="2600" smtClean="0"/>
              <a:t>Regions would develop cost allocation methods based on the following principles:</a:t>
            </a:r>
          </a:p>
          <a:p>
            <a:pPr marL="865188" lvl="1">
              <a:lnSpc>
                <a:spcPct val="80000"/>
              </a:lnSpc>
            </a:pPr>
            <a:r>
              <a:rPr lang="en-US" sz="2400" smtClean="0"/>
              <a:t>Costs allocated “roughly commensurate” with estimated benefits</a:t>
            </a:r>
          </a:p>
          <a:p>
            <a:pPr marL="865188" lvl="1">
              <a:lnSpc>
                <a:spcPct val="80000"/>
              </a:lnSpc>
            </a:pPr>
            <a:r>
              <a:rPr lang="en-US" sz="2400" smtClean="0"/>
              <a:t>No involuntary allocation of costs to those receiving no benefit	</a:t>
            </a:r>
          </a:p>
          <a:p>
            <a:pPr marL="865188" lvl="1">
              <a:lnSpc>
                <a:spcPct val="80000"/>
              </a:lnSpc>
            </a:pPr>
            <a:r>
              <a:rPr lang="en-US" sz="2400" smtClean="0"/>
              <a:t>Benefit-to-cost thresholds must not be excessive</a:t>
            </a:r>
          </a:p>
          <a:p>
            <a:pPr marL="865188" lvl="1">
              <a:lnSpc>
                <a:spcPct val="80000"/>
              </a:lnSpc>
            </a:pPr>
            <a:r>
              <a:rPr lang="en-US" sz="2400" smtClean="0"/>
              <a:t>No allocation of costs to other regions except pursuant to agreements</a:t>
            </a:r>
          </a:p>
          <a:p>
            <a:pPr marL="865188" lvl="1">
              <a:lnSpc>
                <a:spcPct val="80000"/>
              </a:lnSpc>
            </a:pPr>
            <a:r>
              <a:rPr lang="en-US" sz="2400" smtClean="0"/>
              <a:t>Cost allocation methods and identification of beneficiaries must be transparent</a:t>
            </a:r>
          </a:p>
          <a:p>
            <a:pPr marL="865188" lvl="1">
              <a:lnSpc>
                <a:spcPct val="80000"/>
              </a:lnSpc>
            </a:pPr>
            <a:r>
              <a:rPr lang="en-US" sz="2400" smtClean="0"/>
              <a:t>Different allocation methods could apply to different types of transmission facilities </a:t>
            </a:r>
          </a:p>
          <a:p>
            <a:pPr marL="465138" indent="-465138">
              <a:lnSpc>
                <a:spcPct val="80000"/>
              </a:lnSpc>
              <a:spcBef>
                <a:spcPts val="3000"/>
              </a:spcBef>
            </a:pPr>
            <a:endParaRPr lang="en-US" sz="2400" smtClean="0"/>
          </a:p>
        </p:txBody>
      </p:sp>
      <p:sp>
        <p:nvSpPr>
          <p:cNvPr id="27652" name="Slide Number Placeholder 3"/>
          <p:cNvSpPr txBox="1">
            <a:spLocks noGrp="1"/>
          </p:cNvSpPr>
          <p:nvPr/>
        </p:nvSpPr>
        <p:spPr bwMode="auto">
          <a:xfrm>
            <a:off x="7951788" y="6424613"/>
            <a:ext cx="914400" cy="228600"/>
          </a:xfrm>
          <a:prstGeom prst="rect">
            <a:avLst/>
          </a:prstGeom>
          <a:noFill/>
          <a:ln w="9525">
            <a:noFill/>
            <a:miter lim="800000"/>
            <a:headEnd/>
            <a:tailEnd/>
          </a:ln>
        </p:spPr>
        <p:txBody>
          <a:bodyPr/>
          <a:lstStyle/>
          <a:p>
            <a:pPr algn="r"/>
            <a:fld id="{420B92F0-956F-4796-99EC-818AF1BB18CF}" type="slidenum">
              <a:rPr lang="en-US" sz="1400" b="0" i="0"/>
              <a:pPr algn="r"/>
              <a:t>6</a:t>
            </a:fld>
            <a:endParaRPr lang="en-US" sz="1400" b="0" i="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29698" name="Title 1"/>
          <p:cNvSpPr>
            <a:spLocks noGrp="1"/>
          </p:cNvSpPr>
          <p:nvPr>
            <p:ph type="title" idx="4294967295"/>
          </p:nvPr>
        </p:nvSpPr>
        <p:spPr>
          <a:xfrm>
            <a:off x="457200" y="1292225"/>
            <a:ext cx="2924175" cy="638175"/>
          </a:xfrm>
        </p:spPr>
        <p:txBody>
          <a:bodyPr anchor="b"/>
          <a:lstStyle/>
          <a:p>
            <a:pPr algn="l"/>
            <a:r>
              <a:rPr lang="en-US" sz="4000" b="1" smtClean="0"/>
              <a:t>   Benefits</a:t>
            </a:r>
          </a:p>
        </p:txBody>
      </p:sp>
      <p:sp>
        <p:nvSpPr>
          <p:cNvPr id="29699" name="Content Placeholder 2"/>
          <p:cNvSpPr>
            <a:spLocks noGrp="1"/>
          </p:cNvSpPr>
          <p:nvPr>
            <p:ph idx="4294967295"/>
          </p:nvPr>
        </p:nvSpPr>
        <p:spPr>
          <a:xfrm>
            <a:off x="4648200" y="1219200"/>
            <a:ext cx="4114800" cy="5105400"/>
          </a:xfrm>
        </p:spPr>
        <p:txBody>
          <a:bodyPr/>
          <a:lstStyle/>
          <a:p>
            <a:pPr>
              <a:spcBef>
                <a:spcPts val="3000"/>
              </a:spcBef>
              <a:buFontTx/>
              <a:buNone/>
            </a:pPr>
            <a:endParaRPr lang="en-US" smtClean="0"/>
          </a:p>
          <a:p>
            <a:pPr>
              <a:spcBef>
                <a:spcPts val="3000"/>
              </a:spcBef>
            </a:pPr>
            <a:endParaRPr lang="en-US" smtClean="0"/>
          </a:p>
        </p:txBody>
      </p:sp>
      <p:sp>
        <p:nvSpPr>
          <p:cNvPr id="29700" name="Slide Number Placeholder 6"/>
          <p:cNvSpPr txBox="1">
            <a:spLocks noGrp="1"/>
          </p:cNvSpPr>
          <p:nvPr/>
        </p:nvSpPr>
        <p:spPr bwMode="auto">
          <a:xfrm>
            <a:off x="7989888" y="6462713"/>
            <a:ext cx="914400" cy="228600"/>
          </a:xfrm>
          <a:prstGeom prst="rect">
            <a:avLst/>
          </a:prstGeom>
          <a:noFill/>
          <a:ln w="9525">
            <a:noFill/>
            <a:miter lim="800000"/>
            <a:headEnd/>
            <a:tailEnd/>
          </a:ln>
        </p:spPr>
        <p:txBody>
          <a:bodyPr/>
          <a:lstStyle/>
          <a:p>
            <a:pPr algn="r"/>
            <a:fld id="{FA7589C8-C31D-4AA3-A6E0-00A63DE7B916}" type="slidenum">
              <a:rPr lang="en-US" sz="1400" b="0" i="0"/>
              <a:pPr algn="r"/>
              <a:t>7</a:t>
            </a:fld>
            <a:endParaRPr lang="en-US" sz="1400" b="0" i="0"/>
          </a:p>
        </p:txBody>
      </p:sp>
      <p:pic>
        <p:nvPicPr>
          <p:cNvPr id="29701" name="Picture 2"/>
          <p:cNvPicPr>
            <a:picLocks noChangeAspect="1" noChangeArrowheads="1"/>
          </p:cNvPicPr>
          <p:nvPr/>
        </p:nvPicPr>
        <p:blipFill>
          <a:blip r:embed="rId4"/>
          <a:srcRect/>
          <a:stretch>
            <a:fillRect/>
          </a:stretch>
        </p:blipFill>
        <p:spPr bwMode="auto">
          <a:xfrm>
            <a:off x="304800" y="2043113"/>
            <a:ext cx="3124200" cy="3114675"/>
          </a:xfrm>
          <a:prstGeom prst="rect">
            <a:avLst/>
          </a:prstGeom>
          <a:noFill/>
          <a:ln w="9525">
            <a:noFill/>
            <a:miter lim="800000"/>
            <a:headEnd/>
            <a:tailEnd/>
          </a:ln>
        </p:spPr>
      </p:pic>
      <p:sp>
        <p:nvSpPr>
          <p:cNvPr id="29702" name="Rectangle 4"/>
          <p:cNvSpPr>
            <a:spLocks noChangeArrowheads="1"/>
          </p:cNvSpPr>
          <p:nvPr/>
        </p:nvSpPr>
        <p:spPr bwMode="auto">
          <a:xfrm>
            <a:off x="3810000" y="1585913"/>
            <a:ext cx="4724400" cy="3378200"/>
          </a:xfrm>
          <a:prstGeom prst="rect">
            <a:avLst/>
          </a:prstGeom>
          <a:noFill/>
          <a:ln w="9525">
            <a:noFill/>
            <a:miter lim="800000"/>
            <a:headEnd/>
            <a:tailEnd/>
          </a:ln>
        </p:spPr>
        <p:txBody>
          <a:bodyPr>
            <a:spAutoFit/>
          </a:bodyPr>
          <a:lstStyle/>
          <a:p>
            <a:r>
              <a:rPr lang="en-US" sz="2400" b="0" i="0"/>
              <a:t>Regions would be required to consider benefits including reliability, economics, and enabling compliance with existing laws or regulations that may drive transmission needs. The proposal would not prevent regions from considering other public policy objectives.</a:t>
            </a:r>
          </a:p>
        </p:txBody>
      </p:sp>
      <p:sp>
        <p:nvSpPr>
          <p:cNvPr id="29703" name="TextBox 5"/>
          <p:cNvSpPr txBox="1">
            <a:spLocks noChangeArrowheads="1"/>
          </p:cNvSpPr>
          <p:nvPr/>
        </p:nvSpPr>
        <p:spPr bwMode="auto">
          <a:xfrm>
            <a:off x="304800" y="5486400"/>
            <a:ext cx="8534400" cy="646113"/>
          </a:xfrm>
          <a:prstGeom prst="rect">
            <a:avLst/>
          </a:prstGeom>
          <a:noFill/>
          <a:ln w="9525">
            <a:solidFill>
              <a:schemeClr val="tx1"/>
            </a:solidFill>
            <a:miter lim="800000"/>
            <a:headEnd/>
            <a:tailEnd/>
          </a:ln>
        </p:spPr>
        <p:txBody>
          <a:bodyPr>
            <a:spAutoFit/>
          </a:bodyPr>
          <a:lstStyle/>
          <a:p>
            <a:r>
              <a:rPr lang="en-US" b="0" i="0"/>
              <a:t>If a state has a law establishing a renewable electricity standard, then a region must consider transmission needs driven by that law.</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31746" name="Title 1"/>
          <p:cNvSpPr>
            <a:spLocks noGrp="1"/>
          </p:cNvSpPr>
          <p:nvPr>
            <p:ph type="title" idx="4294967295"/>
          </p:nvPr>
        </p:nvSpPr>
        <p:spPr>
          <a:xfrm>
            <a:off x="457200" y="1408113"/>
            <a:ext cx="8229600" cy="638175"/>
          </a:xfrm>
        </p:spPr>
        <p:txBody>
          <a:bodyPr anchor="b"/>
          <a:lstStyle/>
          <a:p>
            <a:r>
              <a:rPr lang="en-US" sz="4000" b="1" smtClean="0"/>
              <a:t>Who Gets to Build</a:t>
            </a:r>
          </a:p>
        </p:txBody>
      </p:sp>
      <p:sp>
        <p:nvSpPr>
          <p:cNvPr id="31747" name="Content Placeholder 2"/>
          <p:cNvSpPr>
            <a:spLocks noGrp="1"/>
          </p:cNvSpPr>
          <p:nvPr>
            <p:ph idx="4294967295"/>
          </p:nvPr>
        </p:nvSpPr>
        <p:spPr>
          <a:xfrm>
            <a:off x="457200" y="2509838"/>
            <a:ext cx="8229600" cy="3224212"/>
          </a:xfrm>
        </p:spPr>
        <p:txBody>
          <a:bodyPr/>
          <a:lstStyle/>
          <a:p>
            <a:pPr marL="465138" indent="-465138">
              <a:spcBef>
                <a:spcPts val="3000"/>
              </a:spcBef>
              <a:buFont typeface="Wingdings" pitchFamily="2" charset="2"/>
              <a:buChar char="Ø"/>
            </a:pPr>
            <a:r>
              <a:rPr lang="en-US" smtClean="0"/>
              <a:t>Removal of federal rights of first refusal from FERC jurisdictional tariffs and agreements; but no preemption of states</a:t>
            </a:r>
          </a:p>
          <a:p>
            <a:pPr marL="465138" indent="-465138">
              <a:spcBef>
                <a:spcPts val="3000"/>
              </a:spcBef>
              <a:buFont typeface="Wingdings" pitchFamily="2" charset="2"/>
              <a:buChar char="Ø"/>
            </a:pPr>
            <a:r>
              <a:rPr lang="en-US" smtClean="0"/>
              <a:t>Encourage competition and new entrants</a:t>
            </a:r>
          </a:p>
          <a:p>
            <a:pPr marL="465138" indent="-465138">
              <a:spcBef>
                <a:spcPts val="3000"/>
              </a:spcBef>
              <a:buFont typeface="Wingdings" pitchFamily="2" charset="2"/>
              <a:buChar char="Ø"/>
            </a:pPr>
            <a:endParaRPr lang="en-US" smtClean="0"/>
          </a:p>
        </p:txBody>
      </p:sp>
      <p:sp>
        <p:nvSpPr>
          <p:cNvPr id="31748" name="Slide Number Placeholder 3"/>
          <p:cNvSpPr txBox="1">
            <a:spLocks noGrp="1"/>
          </p:cNvSpPr>
          <p:nvPr/>
        </p:nvSpPr>
        <p:spPr bwMode="auto">
          <a:xfrm>
            <a:off x="7875588" y="6386513"/>
            <a:ext cx="914400" cy="228600"/>
          </a:xfrm>
          <a:prstGeom prst="rect">
            <a:avLst/>
          </a:prstGeom>
          <a:noFill/>
          <a:ln w="9525">
            <a:noFill/>
            <a:miter lim="800000"/>
            <a:headEnd/>
            <a:tailEnd/>
          </a:ln>
        </p:spPr>
        <p:txBody>
          <a:bodyPr/>
          <a:lstStyle/>
          <a:p>
            <a:pPr algn="r"/>
            <a:fld id="{D3D75888-2597-487C-93B8-10807C76B295}" type="slidenum">
              <a:rPr lang="en-US" sz="1400" b="0" i="0"/>
              <a:pPr algn="r"/>
              <a:t>8</a:t>
            </a:fld>
            <a:endParaRPr lang="en-US" sz="1400" b="0" i="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33794" name="Title 1"/>
          <p:cNvSpPr>
            <a:spLocks noGrp="1"/>
          </p:cNvSpPr>
          <p:nvPr>
            <p:ph type="title" idx="4294967295"/>
          </p:nvPr>
        </p:nvSpPr>
        <p:spPr>
          <a:xfrm>
            <a:off x="457200" y="1446213"/>
            <a:ext cx="8229600" cy="676275"/>
          </a:xfrm>
        </p:spPr>
        <p:txBody>
          <a:bodyPr anchor="b"/>
          <a:lstStyle/>
          <a:p>
            <a:r>
              <a:rPr lang="en-US" sz="4000" b="1" smtClean="0"/>
              <a:t>Merchants</a:t>
            </a:r>
          </a:p>
        </p:txBody>
      </p:sp>
      <p:sp>
        <p:nvSpPr>
          <p:cNvPr id="33795" name="Content Placeholder 2"/>
          <p:cNvSpPr>
            <a:spLocks noGrp="1"/>
          </p:cNvSpPr>
          <p:nvPr>
            <p:ph idx="4294967295"/>
          </p:nvPr>
        </p:nvSpPr>
        <p:spPr>
          <a:xfrm>
            <a:off x="385763" y="2354263"/>
            <a:ext cx="8229600" cy="3340100"/>
          </a:xfrm>
        </p:spPr>
        <p:txBody>
          <a:bodyPr/>
          <a:lstStyle/>
          <a:p>
            <a:pPr marL="465138" indent="-465138">
              <a:spcBef>
                <a:spcPts val="3000"/>
              </a:spcBef>
              <a:buFont typeface="Wingdings" pitchFamily="2" charset="2"/>
              <a:buChar char="Ø"/>
            </a:pPr>
            <a:r>
              <a:rPr lang="en-US" smtClean="0"/>
              <a:t>Merchant transmission developers may continue to negotiate cost recovery from specific customers</a:t>
            </a:r>
          </a:p>
          <a:p>
            <a:pPr marL="465138" indent="-465138">
              <a:spcBef>
                <a:spcPts val="3000"/>
              </a:spcBef>
              <a:buFont typeface="Wingdings" pitchFamily="2" charset="2"/>
              <a:buChar char="Ø"/>
            </a:pPr>
            <a:r>
              <a:rPr lang="en-US" smtClean="0"/>
              <a:t>Must comply with all relevant reliability requirements</a:t>
            </a:r>
          </a:p>
        </p:txBody>
      </p:sp>
      <p:sp>
        <p:nvSpPr>
          <p:cNvPr id="33796" name="Slide Number Placeholder 3"/>
          <p:cNvSpPr txBox="1">
            <a:spLocks noGrp="1"/>
          </p:cNvSpPr>
          <p:nvPr/>
        </p:nvSpPr>
        <p:spPr bwMode="auto">
          <a:xfrm>
            <a:off x="7835900" y="6386513"/>
            <a:ext cx="914400" cy="228600"/>
          </a:xfrm>
          <a:prstGeom prst="rect">
            <a:avLst/>
          </a:prstGeom>
          <a:noFill/>
          <a:ln w="9525">
            <a:noFill/>
            <a:miter lim="800000"/>
            <a:headEnd/>
            <a:tailEnd/>
          </a:ln>
        </p:spPr>
        <p:txBody>
          <a:bodyPr/>
          <a:lstStyle/>
          <a:p>
            <a:pPr algn="r"/>
            <a:fld id="{B9CDA392-51CE-4EE6-AA3E-E10BF67C3F8F}" type="slidenum">
              <a:rPr lang="en-US" sz="1400" b="0" i="0"/>
              <a:pPr algn="r"/>
              <a:t>9</a:t>
            </a:fld>
            <a:endParaRPr lang="en-US" sz="1400" b="0" i="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35842" name="Title 1"/>
          <p:cNvSpPr>
            <a:spLocks noGrp="1"/>
          </p:cNvSpPr>
          <p:nvPr>
            <p:ph type="title" idx="4294967295"/>
          </p:nvPr>
        </p:nvSpPr>
        <p:spPr>
          <a:xfrm>
            <a:off x="457200" y="1370013"/>
            <a:ext cx="8229600" cy="792162"/>
          </a:xfrm>
        </p:spPr>
        <p:txBody>
          <a:bodyPr anchor="b"/>
          <a:lstStyle/>
          <a:p>
            <a:r>
              <a:rPr lang="en-US" sz="4000" b="1" smtClean="0"/>
              <a:t>Coordination Between Regions</a:t>
            </a:r>
          </a:p>
        </p:txBody>
      </p:sp>
      <p:sp>
        <p:nvSpPr>
          <p:cNvPr id="35843" name="Content Placeholder 2"/>
          <p:cNvSpPr>
            <a:spLocks noGrp="1"/>
          </p:cNvSpPr>
          <p:nvPr>
            <p:ph idx="4294967295"/>
          </p:nvPr>
        </p:nvSpPr>
        <p:spPr>
          <a:xfrm>
            <a:off x="3505200" y="2176463"/>
            <a:ext cx="5410200" cy="4056062"/>
          </a:xfrm>
        </p:spPr>
        <p:txBody>
          <a:bodyPr/>
          <a:lstStyle/>
          <a:p>
            <a:pPr marL="465138" indent="-465138">
              <a:spcBef>
                <a:spcPts val="3000"/>
              </a:spcBef>
              <a:buFont typeface="Wingdings" pitchFamily="2" charset="2"/>
              <a:buChar char="Ø"/>
            </a:pPr>
            <a:r>
              <a:rPr lang="en-US" sz="2800" smtClean="0"/>
              <a:t>Evaluate benefits of transmission lines that begin in one region and end in a second region.</a:t>
            </a:r>
          </a:p>
          <a:p>
            <a:pPr marL="465138" indent="-465138">
              <a:spcBef>
                <a:spcPts val="3000"/>
              </a:spcBef>
              <a:buFont typeface="Wingdings" pitchFamily="2" charset="2"/>
              <a:buChar char="Ø"/>
            </a:pPr>
            <a:r>
              <a:rPr lang="en-US" sz="2800" smtClean="0"/>
              <a:t>Identify method(s) for allocating the cost of lines that the regions decide are mutually beneficial.</a:t>
            </a:r>
          </a:p>
        </p:txBody>
      </p:sp>
      <p:sp>
        <p:nvSpPr>
          <p:cNvPr id="35844" name="Slide Number Placeholder 4"/>
          <p:cNvSpPr txBox="1">
            <a:spLocks noGrp="1"/>
          </p:cNvSpPr>
          <p:nvPr/>
        </p:nvSpPr>
        <p:spPr bwMode="auto">
          <a:xfrm>
            <a:off x="7797800" y="6386513"/>
            <a:ext cx="914400" cy="228600"/>
          </a:xfrm>
          <a:prstGeom prst="rect">
            <a:avLst/>
          </a:prstGeom>
          <a:noFill/>
          <a:ln w="9525">
            <a:noFill/>
            <a:miter lim="800000"/>
            <a:headEnd/>
            <a:tailEnd/>
          </a:ln>
        </p:spPr>
        <p:txBody>
          <a:bodyPr/>
          <a:lstStyle/>
          <a:p>
            <a:pPr algn="r"/>
            <a:fld id="{DCDAFCD0-804C-4949-8C64-FC9B30B859CA}" type="slidenum">
              <a:rPr lang="en-US" sz="1400" b="0" i="0"/>
              <a:pPr algn="r"/>
              <a:t>10</a:t>
            </a:fld>
            <a:endParaRPr lang="en-US" sz="1400" b="0" i="0"/>
          </a:p>
        </p:txBody>
      </p:sp>
      <p:pic>
        <p:nvPicPr>
          <p:cNvPr id="35845" name="Picture 2"/>
          <p:cNvPicPr>
            <a:picLocks noChangeAspect="1" noChangeArrowheads="1"/>
          </p:cNvPicPr>
          <p:nvPr/>
        </p:nvPicPr>
        <p:blipFill>
          <a:blip r:embed="rId4"/>
          <a:srcRect/>
          <a:stretch>
            <a:fillRect/>
          </a:stretch>
        </p:blipFill>
        <p:spPr bwMode="auto">
          <a:xfrm>
            <a:off x="228600" y="2451100"/>
            <a:ext cx="2971800" cy="289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 descr="press-release"/>
          <p:cNvPicPr>
            <a:picLocks noChangeAspect="1" noChangeArrowheads="1"/>
          </p:cNvPicPr>
          <p:nvPr/>
        </p:nvPicPr>
        <p:blipFill>
          <a:blip r:embed="rId3">
            <a:lum contrast="6000"/>
          </a:blip>
          <a:srcRect/>
          <a:stretch>
            <a:fillRect/>
          </a:stretch>
        </p:blipFill>
        <p:spPr bwMode="auto">
          <a:xfrm>
            <a:off x="0" y="274638"/>
            <a:ext cx="9144000" cy="1143000"/>
          </a:xfrm>
          <a:prstGeom prst="rect">
            <a:avLst/>
          </a:prstGeom>
          <a:noFill/>
          <a:ln w="9525">
            <a:noFill/>
            <a:miter lim="800000"/>
            <a:headEnd/>
            <a:tailEnd/>
          </a:ln>
        </p:spPr>
      </p:pic>
      <p:sp>
        <p:nvSpPr>
          <p:cNvPr id="37890" name="Title 1"/>
          <p:cNvSpPr>
            <a:spLocks noGrp="1"/>
          </p:cNvSpPr>
          <p:nvPr>
            <p:ph type="title" idx="4294967295"/>
          </p:nvPr>
        </p:nvSpPr>
        <p:spPr>
          <a:xfrm>
            <a:off x="457200" y="1408113"/>
            <a:ext cx="8229600" cy="638175"/>
          </a:xfrm>
        </p:spPr>
        <p:txBody>
          <a:bodyPr anchor="b"/>
          <a:lstStyle/>
          <a:p>
            <a:r>
              <a:rPr lang="en-US" sz="4000" b="1" smtClean="0"/>
              <a:t>Timeline</a:t>
            </a:r>
          </a:p>
        </p:txBody>
      </p:sp>
      <p:sp>
        <p:nvSpPr>
          <p:cNvPr id="37891" name="Content Placeholder 2"/>
          <p:cNvSpPr>
            <a:spLocks noGrp="1"/>
          </p:cNvSpPr>
          <p:nvPr>
            <p:ph idx="4294967295"/>
          </p:nvPr>
        </p:nvSpPr>
        <p:spPr>
          <a:xfrm>
            <a:off x="457200" y="2122488"/>
            <a:ext cx="8229600" cy="4030662"/>
          </a:xfrm>
        </p:spPr>
        <p:txBody>
          <a:bodyPr/>
          <a:lstStyle/>
          <a:p>
            <a:pPr marL="465138" indent="-465138">
              <a:spcBef>
                <a:spcPts val="3000"/>
              </a:spcBef>
              <a:buFont typeface="Wingdings" pitchFamily="2" charset="2"/>
              <a:buChar char="Ø"/>
            </a:pPr>
            <a:r>
              <a:rPr lang="en-US" sz="2800" smtClean="0"/>
              <a:t>Comments are due on September 29, 2010</a:t>
            </a:r>
          </a:p>
          <a:p>
            <a:pPr marL="465138" indent="-465138">
              <a:spcBef>
                <a:spcPts val="3000"/>
              </a:spcBef>
              <a:buFont typeface="Wingdings" pitchFamily="2" charset="2"/>
              <a:buChar char="Ø"/>
            </a:pPr>
            <a:r>
              <a:rPr lang="en-US" sz="2800" smtClean="0"/>
              <a:t>Regional compliance filings are due 6 months after final rule promulgated</a:t>
            </a:r>
          </a:p>
          <a:p>
            <a:pPr marL="465138" indent="-465138">
              <a:spcBef>
                <a:spcPts val="3000"/>
              </a:spcBef>
              <a:buFont typeface="Wingdings" pitchFamily="2" charset="2"/>
              <a:buChar char="Ø"/>
            </a:pPr>
            <a:r>
              <a:rPr lang="en-US" sz="2800" smtClean="0"/>
              <a:t>Interregional transmission planning agreements and interregional cost allocation compliance filings are due 12 months after final rule promulgated</a:t>
            </a:r>
          </a:p>
        </p:txBody>
      </p:sp>
      <p:sp>
        <p:nvSpPr>
          <p:cNvPr id="37892" name="Slide Number Placeholder 3"/>
          <p:cNvSpPr txBox="1">
            <a:spLocks noGrp="1"/>
          </p:cNvSpPr>
          <p:nvPr/>
        </p:nvSpPr>
        <p:spPr bwMode="auto">
          <a:xfrm>
            <a:off x="7683500" y="6386513"/>
            <a:ext cx="914400" cy="228600"/>
          </a:xfrm>
          <a:prstGeom prst="rect">
            <a:avLst/>
          </a:prstGeom>
          <a:noFill/>
          <a:ln w="9525">
            <a:noFill/>
            <a:miter lim="800000"/>
            <a:headEnd/>
            <a:tailEnd/>
          </a:ln>
        </p:spPr>
        <p:txBody>
          <a:bodyPr/>
          <a:lstStyle/>
          <a:p>
            <a:pPr algn="r"/>
            <a:fld id="{04E1196C-D3AD-484B-98DD-6247ED7B1A76}" type="slidenum">
              <a:rPr lang="en-US" sz="1400" b="0" i="0"/>
              <a:pPr algn="r"/>
              <a:t>11</a:t>
            </a:fld>
            <a:endParaRPr lang="en-US" sz="1400" b="0" i="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B98FD4D-88CF-40B2-8755-77158BEB6960}" type="slidenum">
              <a:rPr lang="en-US" sz="1400" b="0" i="0"/>
              <a:pPr algn="r"/>
              <a:t>12</a:t>
            </a:fld>
            <a:endParaRPr lang="en-US" sz="1400" b="0" i="0"/>
          </a:p>
        </p:txBody>
      </p:sp>
      <p:sp>
        <p:nvSpPr>
          <p:cNvPr id="39938"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5D82689-3EEB-48CA-A4E3-9298E534AD3D}" type="slidenum">
              <a:rPr lang="en-US" sz="1400" b="0" i="0"/>
              <a:pPr algn="r"/>
              <a:t>12</a:t>
            </a:fld>
            <a:endParaRPr lang="en-US" sz="1400" b="0" i="0"/>
          </a:p>
        </p:txBody>
      </p:sp>
      <p:sp>
        <p:nvSpPr>
          <p:cNvPr id="39939"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477FCC9-E35A-424F-A9CE-820BBC1C478B}" type="slidenum">
              <a:rPr lang="en-US" sz="1400" b="0" i="0"/>
              <a:pPr algn="r"/>
              <a:t>12</a:t>
            </a:fld>
            <a:endParaRPr lang="en-US" sz="1400" b="0" i="0"/>
          </a:p>
        </p:txBody>
      </p:sp>
      <p:sp>
        <p:nvSpPr>
          <p:cNvPr id="39940"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39941"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39942"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39943"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716A7891-6786-45BB-B8D2-B43E151F173A}" type="slidenum">
              <a:rPr lang="en-US" sz="1400" b="0" i="0"/>
              <a:pPr algn="r"/>
              <a:t>13</a:t>
            </a:fld>
            <a:endParaRPr lang="en-US" sz="1400" b="0" i="0"/>
          </a:p>
        </p:txBody>
      </p:sp>
      <p:sp>
        <p:nvSpPr>
          <p:cNvPr id="4198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8391EEA-1F5C-4B50-90C1-AA839ABD42B2}" type="slidenum">
              <a:rPr lang="en-US" sz="1400" b="0" i="0"/>
              <a:pPr algn="r"/>
              <a:t>13</a:t>
            </a:fld>
            <a:endParaRPr lang="en-US" sz="1400" b="0" i="0"/>
          </a:p>
        </p:txBody>
      </p:sp>
      <p:sp>
        <p:nvSpPr>
          <p:cNvPr id="41987" name="Rectangle 2"/>
          <p:cNvSpPr>
            <a:spLocks noChangeArrowheads="1"/>
          </p:cNvSpPr>
          <p:nvPr/>
        </p:nvSpPr>
        <p:spPr bwMode="auto">
          <a:xfrm>
            <a:off x="685800" y="1981200"/>
            <a:ext cx="7696200" cy="1676400"/>
          </a:xfrm>
          <a:prstGeom prst="rect">
            <a:avLst/>
          </a:prstGeom>
          <a:solidFill>
            <a:schemeClr val="accent1"/>
          </a:solidFill>
          <a:ln w="9525" algn="ctr">
            <a:solidFill>
              <a:schemeClr val="tx1"/>
            </a:solidFill>
            <a:miter lim="800000"/>
            <a:headEnd/>
            <a:tailEnd/>
          </a:ln>
        </p:spPr>
        <p:txBody>
          <a:bodyPr anchor="ctr">
            <a:spAutoFit/>
          </a:bodyPr>
          <a:lstStyle/>
          <a:p>
            <a:pPr algn="ctr"/>
            <a:endParaRPr lang="en-US" i="0"/>
          </a:p>
        </p:txBody>
      </p:sp>
      <p:sp>
        <p:nvSpPr>
          <p:cNvPr id="41988" name="Rectangle 3"/>
          <p:cNvSpPr>
            <a:spLocks noGrp="1" noChangeArrowheads="1"/>
          </p:cNvSpPr>
          <p:nvPr>
            <p:ph type="ctrTitle" idx="4294967295"/>
          </p:nvPr>
        </p:nvSpPr>
        <p:spPr>
          <a:xfrm>
            <a:off x="609600" y="2035175"/>
            <a:ext cx="7772400" cy="1470025"/>
          </a:xfrm>
        </p:spPr>
        <p:txBody>
          <a:bodyPr/>
          <a:lstStyle/>
          <a:p>
            <a:pPr eaLnBrk="1" hangingPunct="1"/>
            <a:r>
              <a:rPr lang="en-US" b="1" smtClean="0"/>
              <a:t>NCTPC 2010 Study </a:t>
            </a:r>
            <a:br>
              <a:rPr lang="en-US" b="1" smtClean="0"/>
            </a:br>
            <a:r>
              <a:rPr lang="en-US" b="1" smtClean="0"/>
              <a:t>Update and Status</a:t>
            </a:r>
          </a:p>
        </p:txBody>
      </p:sp>
      <p:sp>
        <p:nvSpPr>
          <p:cNvPr id="41989" name="Rectangle 4"/>
          <p:cNvSpPr>
            <a:spLocks noGrp="1" noChangeArrowheads="1"/>
          </p:cNvSpPr>
          <p:nvPr>
            <p:ph type="subTitle" idx="4294967295"/>
          </p:nvPr>
        </p:nvSpPr>
        <p:spPr>
          <a:xfrm>
            <a:off x="1295400" y="4343400"/>
            <a:ext cx="6400800" cy="1371600"/>
          </a:xfrm>
        </p:spPr>
        <p:txBody>
          <a:bodyPr/>
          <a:lstStyle/>
          <a:p>
            <a:pPr marL="0" indent="0" algn="ctr" eaLnBrk="1" hangingPunct="1">
              <a:buFontTx/>
              <a:buNone/>
            </a:pPr>
            <a:r>
              <a:rPr lang="en-US" b="1" smtClean="0"/>
              <a:t>Rick Anderson</a:t>
            </a:r>
          </a:p>
          <a:p>
            <a:pPr marL="0" indent="0" algn="ctr" eaLnBrk="1" hangingPunct="1">
              <a:buFontTx/>
              <a:buNone/>
            </a:pPr>
            <a:r>
              <a:rPr lang="en-US" b="1" smtClean="0"/>
              <a:t>Fayetteville PWC</a:t>
            </a:r>
          </a:p>
        </p:txBody>
      </p:sp>
      <p:pic>
        <p:nvPicPr>
          <p:cNvPr id="41990"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6"/>
          <p:cNvSpPr>
            <a:spLocks noGrp="1" noChangeArrowheads="1"/>
          </p:cNvSpPr>
          <p:nvPr>
            <p:ph type="sldNum" sz="quarter" idx="12"/>
          </p:nvPr>
        </p:nvSpPr>
        <p:spPr>
          <a:noFill/>
        </p:spPr>
        <p:txBody>
          <a:bodyPr/>
          <a:lstStyle/>
          <a:p>
            <a:fld id="{5223B7EE-4436-4C40-983B-508381D8716C}" type="slidenum">
              <a:rPr lang="en-US" smtClean="0"/>
              <a:pPr/>
              <a:t>14</a:t>
            </a:fld>
            <a:endParaRPr lang="en-US" smtClean="0"/>
          </a:p>
        </p:txBody>
      </p:sp>
      <p:sp>
        <p:nvSpPr>
          <p:cNvPr id="4403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EC29FD3-54DE-47AD-9D7D-2C942F3F5843}" type="slidenum">
              <a:rPr lang="en-US" sz="1400" b="0" i="0"/>
              <a:pPr algn="r"/>
              <a:t>14</a:t>
            </a:fld>
            <a:endParaRPr lang="en-US" sz="1400" b="0" i="0"/>
          </a:p>
        </p:txBody>
      </p:sp>
      <p:sp>
        <p:nvSpPr>
          <p:cNvPr id="44035" name="Rectangle 2"/>
          <p:cNvSpPr>
            <a:spLocks noGrp="1" noChangeArrowheads="1"/>
          </p:cNvSpPr>
          <p:nvPr>
            <p:ph type="subTitle" idx="1"/>
          </p:nvPr>
        </p:nvSpPr>
        <p:spPr>
          <a:xfrm>
            <a:off x="533400" y="2535238"/>
            <a:ext cx="8001000" cy="3581400"/>
          </a:xfrm>
        </p:spPr>
        <p:txBody>
          <a:bodyPr/>
          <a:lstStyle/>
          <a:p>
            <a:pPr marL="463550" indent="-463550" algn="l" eaLnBrk="1" hangingPunct="1">
              <a:buFont typeface="Wingdings" pitchFamily="2" charset="2"/>
              <a:buChar char="Ø"/>
            </a:pPr>
            <a:r>
              <a:rPr lang="en-US" sz="2800" b="1" smtClean="0"/>
              <a:t>Assess Duke and Progress transmission systems' reliability and develop a single Collaborative Transmission Plan</a:t>
            </a:r>
          </a:p>
          <a:p>
            <a:pPr marL="463550" indent="-463550" algn="l" eaLnBrk="1" hangingPunct="1">
              <a:buFont typeface="Wingdings" pitchFamily="2" charset="2"/>
              <a:buChar char="Ø"/>
            </a:pPr>
            <a:r>
              <a:rPr lang="en-US" sz="2800" b="1" smtClean="0"/>
              <a:t>Also assess Enhanced Access Study requests provided by Participants or TAG members</a:t>
            </a:r>
          </a:p>
        </p:txBody>
      </p:sp>
      <p:pic>
        <p:nvPicPr>
          <p:cNvPr id="44036"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44037" name="Rectangle 4"/>
          <p:cNvSpPr>
            <a:spLocks noGrp="1" noChangeArrowheads="1"/>
          </p:cNvSpPr>
          <p:nvPr>
            <p:ph type="ctrTitle"/>
          </p:nvPr>
        </p:nvSpPr>
        <p:spPr>
          <a:xfrm>
            <a:off x="685800" y="1400175"/>
            <a:ext cx="7772400" cy="838200"/>
          </a:xfrm>
          <a:solidFill>
            <a:schemeClr val="accent1"/>
          </a:solidFill>
          <a:ln>
            <a:solidFill>
              <a:schemeClr val="tx1"/>
            </a:solidFill>
          </a:ln>
        </p:spPr>
        <p:txBody>
          <a:bodyPr/>
          <a:lstStyle/>
          <a:p>
            <a:pPr eaLnBrk="1" hangingPunct="1"/>
            <a:r>
              <a:rPr lang="en-US" b="1" smtClean="0"/>
              <a:t>Purpose of Study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
          <p:cNvSpPr>
            <a:spLocks noGrp="1" noChangeArrowheads="1"/>
          </p:cNvSpPr>
          <p:nvPr>
            <p:ph type="sldNum" sz="quarter" idx="12"/>
          </p:nvPr>
        </p:nvSpPr>
        <p:spPr>
          <a:noFill/>
        </p:spPr>
        <p:txBody>
          <a:bodyPr/>
          <a:lstStyle/>
          <a:p>
            <a:fld id="{7F4C31D5-F2D0-4B71-B30D-C2FAC86013EE}" type="slidenum">
              <a:rPr lang="en-US" smtClean="0"/>
              <a:pPr/>
              <a:t>15</a:t>
            </a:fld>
            <a:endParaRPr lang="en-US" smtClean="0"/>
          </a:p>
        </p:txBody>
      </p:sp>
      <p:sp>
        <p:nvSpPr>
          <p:cNvPr id="4608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4E1DA9C-E0FB-45FA-8072-6841C81A3B6D}" type="slidenum">
              <a:rPr lang="en-US" sz="1400" b="0" i="0"/>
              <a:pPr algn="r"/>
              <a:t>15</a:t>
            </a:fld>
            <a:endParaRPr lang="en-US" sz="1400" b="0" i="0"/>
          </a:p>
        </p:txBody>
      </p:sp>
      <p:sp>
        <p:nvSpPr>
          <p:cNvPr id="46083" name="Rectangle 2"/>
          <p:cNvSpPr>
            <a:spLocks noGrp="1" noChangeArrowheads="1"/>
          </p:cNvSpPr>
          <p:nvPr>
            <p:ph type="subTitle" idx="1"/>
          </p:nvPr>
        </p:nvSpPr>
        <p:spPr>
          <a:xfrm>
            <a:off x="533400" y="2362200"/>
            <a:ext cx="8610600" cy="3810000"/>
          </a:xfrm>
        </p:spPr>
        <p:txBody>
          <a:bodyPr/>
          <a:lstStyle/>
          <a:p>
            <a:pPr marL="609600" indent="-609600" algn="l" eaLnBrk="1" hangingPunct="1">
              <a:lnSpc>
                <a:spcPct val="90000"/>
              </a:lnSpc>
            </a:pPr>
            <a:r>
              <a:rPr lang="en-US" sz="2800" b="1" smtClean="0"/>
              <a:t>1.	Assumptions Selected</a:t>
            </a:r>
          </a:p>
          <a:p>
            <a:pPr marL="609600" indent="-609600" algn="l" eaLnBrk="1" hangingPunct="1">
              <a:lnSpc>
                <a:spcPct val="90000"/>
              </a:lnSpc>
            </a:pPr>
            <a:r>
              <a:rPr lang="en-US" sz="2800" b="1" smtClean="0"/>
              <a:t>2.	Study Criteria Established</a:t>
            </a:r>
          </a:p>
          <a:p>
            <a:pPr marL="609600" indent="-609600" algn="l" eaLnBrk="1" hangingPunct="1">
              <a:lnSpc>
                <a:spcPct val="90000"/>
              </a:lnSpc>
            </a:pPr>
            <a:r>
              <a:rPr lang="en-US" sz="2800" b="1" smtClean="0"/>
              <a:t>3.	Study Methodologies Selected </a:t>
            </a:r>
          </a:p>
          <a:p>
            <a:pPr marL="609600" indent="-609600" algn="l" eaLnBrk="1" hangingPunct="1">
              <a:lnSpc>
                <a:spcPct val="90000"/>
              </a:lnSpc>
            </a:pPr>
            <a:r>
              <a:rPr lang="en-US" sz="2800" b="1" smtClean="0"/>
              <a:t>4.	Models and Cases Developed</a:t>
            </a:r>
          </a:p>
          <a:p>
            <a:pPr marL="609600" indent="-609600" algn="l" eaLnBrk="1" hangingPunct="1">
              <a:lnSpc>
                <a:spcPct val="90000"/>
              </a:lnSpc>
            </a:pPr>
            <a:r>
              <a:rPr lang="en-US" sz="2800" b="1" smtClean="0"/>
              <a:t>5.	Technical Analysis Performed</a:t>
            </a:r>
          </a:p>
          <a:p>
            <a:pPr marL="609600" indent="-609600" algn="l" eaLnBrk="1" hangingPunct="1">
              <a:lnSpc>
                <a:spcPct val="90000"/>
              </a:lnSpc>
            </a:pPr>
            <a:r>
              <a:rPr lang="en-US" sz="2800" b="1" smtClean="0"/>
              <a:t>6.	Problems Identified and Solutions Developed</a:t>
            </a:r>
          </a:p>
          <a:p>
            <a:pPr marL="609600" indent="-609600" algn="l" eaLnBrk="1" hangingPunct="1">
              <a:lnSpc>
                <a:spcPct val="90000"/>
              </a:lnSpc>
            </a:pPr>
            <a:r>
              <a:rPr lang="en-US" sz="2800" b="1" smtClean="0"/>
              <a:t>7.	Collaborative Plan Projects Selected</a:t>
            </a:r>
          </a:p>
          <a:p>
            <a:pPr marL="609600" indent="-609600" algn="l" eaLnBrk="1" hangingPunct="1">
              <a:lnSpc>
                <a:spcPct val="90000"/>
              </a:lnSpc>
            </a:pPr>
            <a:r>
              <a:rPr lang="en-US" sz="2800" b="1" smtClean="0"/>
              <a:t>8.	Study Report Prepared</a:t>
            </a:r>
          </a:p>
          <a:p>
            <a:pPr marL="609600" indent="-609600" algn="l" eaLnBrk="1" hangingPunct="1">
              <a:lnSpc>
                <a:spcPct val="90000"/>
              </a:lnSpc>
              <a:buFontTx/>
              <a:buChar char="•"/>
            </a:pPr>
            <a:endParaRPr lang="en-US" sz="2800" b="1" smtClean="0"/>
          </a:p>
        </p:txBody>
      </p:sp>
      <p:pic>
        <p:nvPicPr>
          <p:cNvPr id="46084"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46085" name="Rectangle 4"/>
          <p:cNvSpPr>
            <a:spLocks noGrp="1" noChangeArrowheads="1"/>
          </p:cNvSpPr>
          <p:nvPr>
            <p:ph type="ctrTitle"/>
          </p:nvPr>
        </p:nvSpPr>
        <p:spPr>
          <a:xfrm>
            <a:off x="457200" y="1219200"/>
            <a:ext cx="8229600" cy="1066800"/>
          </a:xfrm>
          <a:solidFill>
            <a:schemeClr val="accent1"/>
          </a:solidFill>
          <a:ln>
            <a:solidFill>
              <a:schemeClr val="tx1"/>
            </a:solidFill>
          </a:ln>
        </p:spPr>
        <p:txBody>
          <a:bodyPr/>
          <a:lstStyle/>
          <a:p>
            <a:pPr eaLnBrk="1" hangingPunct="1"/>
            <a:r>
              <a:rPr lang="en-US" sz="4000" b="1" smtClean="0"/>
              <a:t>Steps and Status of the Study Process</a:t>
            </a:r>
          </a:p>
        </p:txBody>
      </p:sp>
      <p:sp>
        <p:nvSpPr>
          <p:cNvPr id="46086" name="AutoShape 5"/>
          <p:cNvSpPr>
            <a:spLocks noChangeArrowheads="1"/>
          </p:cNvSpPr>
          <p:nvPr/>
        </p:nvSpPr>
        <p:spPr bwMode="auto">
          <a:xfrm>
            <a:off x="152400" y="5041900"/>
            <a:ext cx="381000" cy="1054100"/>
          </a:xfrm>
          <a:prstGeom prst="downArrow">
            <a:avLst>
              <a:gd name="adj1" fmla="val 50000"/>
              <a:gd name="adj2" fmla="val 69167"/>
            </a:avLst>
          </a:prstGeom>
          <a:solidFill>
            <a:srgbClr val="FFFF99"/>
          </a:solidFill>
          <a:ln w="9525" algn="ctr">
            <a:solidFill>
              <a:schemeClr val="tx1"/>
            </a:solidFill>
            <a:miter lim="800000"/>
            <a:headEnd/>
            <a:tailEnd/>
          </a:ln>
        </p:spPr>
        <p:txBody>
          <a:bodyPr wrap="none" anchor="ctr"/>
          <a:lstStyle/>
          <a:p>
            <a:pPr algn="ctr"/>
            <a:endParaRPr lang="en-US" i="0"/>
          </a:p>
        </p:txBody>
      </p:sp>
      <p:grpSp>
        <p:nvGrpSpPr>
          <p:cNvPr id="46087" name="Group 6"/>
          <p:cNvGrpSpPr>
            <a:grpSpLocks/>
          </p:cNvGrpSpPr>
          <p:nvPr/>
        </p:nvGrpSpPr>
        <p:grpSpPr bwMode="auto">
          <a:xfrm>
            <a:off x="152400" y="2514600"/>
            <a:ext cx="381000" cy="2489200"/>
            <a:chOff x="96" y="1584"/>
            <a:chExt cx="240" cy="1104"/>
          </a:xfrm>
        </p:grpSpPr>
        <p:sp>
          <p:nvSpPr>
            <p:cNvPr id="46088" name="AutoShape 7"/>
            <p:cNvSpPr>
              <a:spLocks noChangeArrowheads="1"/>
            </p:cNvSpPr>
            <p:nvPr/>
          </p:nvSpPr>
          <p:spPr bwMode="auto">
            <a:xfrm>
              <a:off x="96" y="1584"/>
              <a:ext cx="240" cy="1104"/>
            </a:xfrm>
            <a:prstGeom prst="downArrow">
              <a:avLst>
                <a:gd name="adj1" fmla="val 50000"/>
                <a:gd name="adj2" fmla="val 115000"/>
              </a:avLst>
            </a:prstGeom>
            <a:solidFill>
              <a:schemeClr val="accent1"/>
            </a:solidFill>
            <a:ln w="9525" algn="ctr">
              <a:solidFill>
                <a:schemeClr val="tx1"/>
              </a:solidFill>
              <a:miter lim="800000"/>
              <a:headEnd/>
              <a:tailEnd/>
            </a:ln>
          </p:spPr>
          <p:txBody>
            <a:bodyPr wrap="none" anchor="ctr"/>
            <a:lstStyle/>
            <a:p>
              <a:endParaRPr lang="en-US" i="0"/>
            </a:p>
          </p:txBody>
        </p:sp>
        <p:sp>
          <p:nvSpPr>
            <p:cNvPr id="46089" name="Text Box 8"/>
            <p:cNvSpPr txBox="1">
              <a:spLocks noChangeArrowheads="1"/>
            </p:cNvSpPr>
            <p:nvPr/>
          </p:nvSpPr>
          <p:spPr bwMode="auto">
            <a:xfrm rot="-5400000">
              <a:off x="-129" y="1905"/>
              <a:ext cx="720" cy="173"/>
            </a:xfrm>
            <a:prstGeom prst="rect">
              <a:avLst/>
            </a:prstGeom>
            <a:noFill/>
            <a:ln w="9525" algn="ctr">
              <a:noFill/>
              <a:miter lim="800000"/>
              <a:headEnd/>
              <a:tailEnd/>
            </a:ln>
          </p:spPr>
          <p:txBody>
            <a:bodyPr>
              <a:spAutoFit/>
            </a:bodyPr>
            <a:lstStyle/>
            <a:p>
              <a:pPr marL="609600" indent="-609600">
                <a:spcBef>
                  <a:spcPct val="50000"/>
                </a:spcBef>
                <a:buFont typeface="Wingdings" pitchFamily="2" charset="2"/>
                <a:buNone/>
              </a:pPr>
              <a:r>
                <a:rPr lang="en-US" sz="1200" i="0"/>
                <a:t>Completed</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6"/>
          <p:cNvSpPr>
            <a:spLocks noGrp="1" noChangeArrowheads="1"/>
          </p:cNvSpPr>
          <p:nvPr>
            <p:ph type="sldNum" sz="quarter" idx="12"/>
          </p:nvPr>
        </p:nvSpPr>
        <p:spPr>
          <a:noFill/>
        </p:spPr>
        <p:txBody>
          <a:bodyPr/>
          <a:lstStyle/>
          <a:p>
            <a:fld id="{BA9DCFD8-2B96-4885-9DB4-9B5ACD1A95D8}" type="slidenum">
              <a:rPr lang="en-US" smtClean="0"/>
              <a:pPr/>
              <a:t>16</a:t>
            </a:fld>
            <a:endParaRPr lang="en-US" smtClean="0"/>
          </a:p>
        </p:txBody>
      </p:sp>
      <p:sp>
        <p:nvSpPr>
          <p:cNvPr id="4813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0A94A9E-04BD-46D5-990B-610DA620F584}" type="slidenum">
              <a:rPr lang="en-US" sz="1400" b="0" i="0"/>
              <a:pPr algn="r"/>
              <a:t>16</a:t>
            </a:fld>
            <a:endParaRPr lang="en-US" sz="1400" b="0" i="0"/>
          </a:p>
        </p:txBody>
      </p:sp>
      <p:sp>
        <p:nvSpPr>
          <p:cNvPr id="48131" name="Rectangle 2"/>
          <p:cNvSpPr>
            <a:spLocks noGrp="1" noChangeArrowheads="1"/>
          </p:cNvSpPr>
          <p:nvPr>
            <p:ph type="subTitle" idx="1"/>
          </p:nvPr>
        </p:nvSpPr>
        <p:spPr>
          <a:xfrm>
            <a:off x="609600" y="2238375"/>
            <a:ext cx="8305800" cy="4110038"/>
          </a:xfrm>
        </p:spPr>
        <p:txBody>
          <a:bodyPr/>
          <a:lstStyle/>
          <a:p>
            <a:pPr marL="463550" indent="-463550" algn="l" eaLnBrk="1" hangingPunct="1">
              <a:lnSpc>
                <a:spcPct val="90000"/>
              </a:lnSpc>
              <a:buFont typeface="Wingdings" pitchFamily="2" charset="2"/>
              <a:buChar char="Ø"/>
            </a:pPr>
            <a:r>
              <a:rPr lang="en-US" sz="2800" b="1" smtClean="0"/>
              <a:t>Study Years for reliability analyses:</a:t>
            </a:r>
          </a:p>
          <a:p>
            <a:pPr marL="687388" lvl="1" algn="l" eaLnBrk="1" hangingPunct="1">
              <a:lnSpc>
                <a:spcPct val="90000"/>
              </a:lnSpc>
              <a:buFontTx/>
              <a:buChar char="–"/>
            </a:pPr>
            <a:r>
              <a:rPr lang="en-US" sz="2400" b="1" smtClean="0"/>
              <a:t> Near-term:  2015 Summer, 2015/2016 Winter</a:t>
            </a:r>
          </a:p>
          <a:p>
            <a:pPr marL="687388" lvl="1" algn="l" eaLnBrk="1" hangingPunct="1">
              <a:lnSpc>
                <a:spcPct val="90000"/>
              </a:lnSpc>
              <a:buFontTx/>
              <a:buChar char="–"/>
            </a:pPr>
            <a:r>
              <a:rPr lang="en-US" sz="2400" b="1" smtClean="0"/>
              <a:t> Longer-term:  2020 Summer</a:t>
            </a:r>
          </a:p>
          <a:p>
            <a:pPr marL="463550" indent="-463550" algn="l" eaLnBrk="1" hangingPunct="1">
              <a:lnSpc>
                <a:spcPct val="90000"/>
              </a:lnSpc>
              <a:buFont typeface="Wingdings" pitchFamily="2" charset="2"/>
              <a:buChar char="Ø"/>
            </a:pPr>
            <a:r>
              <a:rPr lang="en-US" sz="2800" b="1" smtClean="0"/>
              <a:t>LSEs provided:</a:t>
            </a:r>
          </a:p>
          <a:p>
            <a:pPr marL="687388" lvl="1" algn="l" eaLnBrk="1" hangingPunct="1">
              <a:lnSpc>
                <a:spcPct val="90000"/>
              </a:lnSpc>
              <a:buFontTx/>
              <a:buChar char="–"/>
            </a:pPr>
            <a:r>
              <a:rPr lang="en-US" sz="2000" b="1" smtClean="0"/>
              <a:t> 	I</a:t>
            </a:r>
            <a:r>
              <a:rPr lang="en-US" sz="2400" b="1" smtClean="0"/>
              <a:t>nput for load forecasts and resource supply 	assumptions</a:t>
            </a:r>
          </a:p>
          <a:p>
            <a:pPr marL="687388" lvl="1" algn="l" eaLnBrk="1" hangingPunct="1">
              <a:lnSpc>
                <a:spcPct val="90000"/>
              </a:lnSpc>
              <a:buFontTx/>
              <a:buChar char="–"/>
            </a:pPr>
            <a:r>
              <a:rPr lang="en-US" sz="2400" b="1" smtClean="0"/>
              <a:t> Dispatch order for their resources</a:t>
            </a:r>
          </a:p>
          <a:p>
            <a:pPr marL="463550" indent="-463550" algn="l" eaLnBrk="1" hangingPunct="1">
              <a:lnSpc>
                <a:spcPct val="90000"/>
              </a:lnSpc>
              <a:buFont typeface="Wingdings" pitchFamily="2" charset="2"/>
              <a:buChar char="Ø"/>
            </a:pPr>
            <a:r>
              <a:rPr lang="en-US" sz="2800" b="1" smtClean="0"/>
              <a:t>Interchange coordinated between Participants and neighboring systems</a:t>
            </a:r>
          </a:p>
          <a:p>
            <a:pPr marL="463550" indent="-463550" algn="l" eaLnBrk="1" hangingPunct="1">
              <a:lnSpc>
                <a:spcPct val="90000"/>
              </a:lnSpc>
              <a:buFontTx/>
              <a:buChar char="•"/>
            </a:pPr>
            <a:endParaRPr lang="en-US" sz="2800" b="1" smtClean="0"/>
          </a:p>
        </p:txBody>
      </p:sp>
      <p:pic>
        <p:nvPicPr>
          <p:cNvPr id="48132"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48133" name="Rectangle 4"/>
          <p:cNvSpPr>
            <a:spLocks noGrp="1" noChangeArrowheads="1"/>
          </p:cNvSpPr>
          <p:nvPr>
            <p:ph type="ctrTitle"/>
          </p:nvPr>
        </p:nvSpPr>
        <p:spPr>
          <a:xfrm>
            <a:off x="685800" y="1295400"/>
            <a:ext cx="7772400" cy="827088"/>
          </a:xfrm>
          <a:solidFill>
            <a:schemeClr val="accent1"/>
          </a:solidFill>
          <a:ln>
            <a:solidFill>
              <a:schemeClr val="tx1"/>
            </a:solidFill>
          </a:ln>
        </p:spPr>
        <p:txBody>
          <a:bodyPr/>
          <a:lstStyle/>
          <a:p>
            <a:pPr eaLnBrk="1" hangingPunct="1"/>
            <a:r>
              <a:rPr lang="en-US" sz="4000" b="1" smtClean="0"/>
              <a:t>Study Assumptions Selected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6"/>
          <p:cNvSpPr>
            <a:spLocks noGrp="1" noChangeArrowheads="1"/>
          </p:cNvSpPr>
          <p:nvPr>
            <p:ph type="sldNum" sz="quarter" idx="12"/>
          </p:nvPr>
        </p:nvSpPr>
        <p:spPr>
          <a:noFill/>
        </p:spPr>
        <p:txBody>
          <a:bodyPr/>
          <a:lstStyle/>
          <a:p>
            <a:fld id="{01035BA7-C465-454A-AEB9-7245F2AB5162}" type="slidenum">
              <a:rPr lang="en-US" smtClean="0"/>
              <a:pPr/>
              <a:t>17</a:t>
            </a:fld>
            <a:endParaRPr lang="en-US" smtClean="0"/>
          </a:p>
        </p:txBody>
      </p:sp>
      <p:sp>
        <p:nvSpPr>
          <p:cNvPr id="5017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4A90C59-AE7D-4CAC-BA5C-6B4C7D229D14}" type="slidenum">
              <a:rPr lang="en-US" sz="1400" b="0" i="0"/>
              <a:pPr algn="r"/>
              <a:t>17</a:t>
            </a:fld>
            <a:endParaRPr lang="en-US" sz="1400" b="0" i="0"/>
          </a:p>
        </p:txBody>
      </p:sp>
      <p:pic>
        <p:nvPicPr>
          <p:cNvPr id="50179" name="Picture 4"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50180" name="Rectangle 2"/>
          <p:cNvSpPr>
            <a:spLocks noGrp="1" noChangeArrowheads="1"/>
          </p:cNvSpPr>
          <p:nvPr>
            <p:ph type="ctrTitle"/>
          </p:nvPr>
        </p:nvSpPr>
        <p:spPr>
          <a:xfrm>
            <a:off x="609600" y="1371600"/>
            <a:ext cx="7772400" cy="762000"/>
          </a:xfrm>
          <a:solidFill>
            <a:schemeClr val="accent1"/>
          </a:solidFill>
          <a:ln>
            <a:solidFill>
              <a:schemeClr val="tx1"/>
            </a:solidFill>
          </a:ln>
        </p:spPr>
        <p:txBody>
          <a:bodyPr/>
          <a:lstStyle/>
          <a:p>
            <a:pPr eaLnBrk="1" hangingPunct="1"/>
            <a:r>
              <a:rPr lang="en-US" sz="4000" b="1" smtClean="0"/>
              <a:t>Study Criteria Established</a:t>
            </a:r>
          </a:p>
        </p:txBody>
      </p:sp>
      <p:sp>
        <p:nvSpPr>
          <p:cNvPr id="50181" name="Rectangle 3"/>
          <p:cNvSpPr>
            <a:spLocks noGrp="1" noChangeArrowheads="1"/>
          </p:cNvSpPr>
          <p:nvPr>
            <p:ph type="subTitle" idx="1"/>
          </p:nvPr>
        </p:nvSpPr>
        <p:spPr>
          <a:xfrm>
            <a:off x="609600" y="2362200"/>
            <a:ext cx="8077200" cy="3886200"/>
          </a:xfrm>
        </p:spPr>
        <p:txBody>
          <a:bodyPr/>
          <a:lstStyle/>
          <a:p>
            <a:pPr algn="l" eaLnBrk="1" hangingPunct="1">
              <a:lnSpc>
                <a:spcPct val="90000"/>
              </a:lnSpc>
              <a:buFont typeface="Wingdings" pitchFamily="2" charset="2"/>
              <a:buChar char="Ø"/>
            </a:pPr>
            <a:r>
              <a:rPr lang="en-US" smtClean="0"/>
              <a:t>  </a:t>
            </a:r>
            <a:r>
              <a:rPr lang="en-US" sz="2800" b="1" smtClean="0"/>
              <a:t>NERC Reliability Standards</a:t>
            </a:r>
          </a:p>
          <a:p>
            <a:pPr lvl="1" algn="l" eaLnBrk="1" hangingPunct="1">
              <a:lnSpc>
                <a:spcPct val="90000"/>
              </a:lnSpc>
              <a:buFont typeface="Arial" charset="0"/>
              <a:buChar char="-"/>
            </a:pPr>
            <a:r>
              <a:rPr lang="en-US" sz="2400" b="1" smtClean="0"/>
              <a:t>	Current standards for base study screening</a:t>
            </a:r>
          </a:p>
          <a:p>
            <a:pPr lvl="1" algn="l" eaLnBrk="1" hangingPunct="1">
              <a:lnSpc>
                <a:spcPct val="90000"/>
              </a:lnSpc>
              <a:buFont typeface="Arial" charset="0"/>
              <a:buChar char="-"/>
            </a:pPr>
            <a:r>
              <a:rPr lang="en-US" sz="2400" b="1" smtClean="0"/>
              <a:t> 	Current SERC Requirements</a:t>
            </a:r>
          </a:p>
          <a:p>
            <a:pPr algn="l" eaLnBrk="1" hangingPunct="1">
              <a:lnSpc>
                <a:spcPct val="90000"/>
              </a:lnSpc>
              <a:buFont typeface="Wingdings" pitchFamily="2" charset="2"/>
              <a:buChar char="Ø"/>
            </a:pPr>
            <a:r>
              <a:rPr lang="en-US" smtClean="0"/>
              <a:t>  </a:t>
            </a:r>
            <a:r>
              <a:rPr lang="en-US" sz="2800" b="1" smtClean="0"/>
              <a:t>Individual company criteria</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6"/>
          <p:cNvSpPr>
            <a:spLocks noGrp="1" noChangeArrowheads="1"/>
          </p:cNvSpPr>
          <p:nvPr>
            <p:ph type="sldNum" sz="quarter" idx="12"/>
          </p:nvPr>
        </p:nvSpPr>
        <p:spPr>
          <a:noFill/>
        </p:spPr>
        <p:txBody>
          <a:bodyPr/>
          <a:lstStyle/>
          <a:p>
            <a:fld id="{3B775E62-E8AE-4A94-BEE1-DDA576F41C44}" type="slidenum">
              <a:rPr lang="en-US" smtClean="0"/>
              <a:pPr/>
              <a:t>18</a:t>
            </a:fld>
            <a:endParaRPr lang="en-US" smtClean="0"/>
          </a:p>
        </p:txBody>
      </p:sp>
      <p:sp>
        <p:nvSpPr>
          <p:cNvPr id="5222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111D629-1837-4343-9848-3C0784591802}" type="slidenum">
              <a:rPr lang="en-US" sz="1400" b="0" i="0"/>
              <a:pPr algn="r"/>
              <a:t>18</a:t>
            </a:fld>
            <a:endParaRPr lang="en-US" sz="1400" b="0" i="0"/>
          </a:p>
        </p:txBody>
      </p:sp>
      <p:pic>
        <p:nvPicPr>
          <p:cNvPr id="52227" name="Picture 4"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52228" name="Rectangle 2"/>
          <p:cNvSpPr>
            <a:spLocks noGrp="1" noChangeArrowheads="1"/>
          </p:cNvSpPr>
          <p:nvPr>
            <p:ph type="ctrTitle"/>
          </p:nvPr>
        </p:nvSpPr>
        <p:spPr>
          <a:xfrm>
            <a:off x="381000" y="1447800"/>
            <a:ext cx="8153400" cy="762000"/>
          </a:xfrm>
          <a:solidFill>
            <a:schemeClr val="accent1"/>
          </a:solidFill>
          <a:ln>
            <a:solidFill>
              <a:schemeClr val="tx1"/>
            </a:solidFill>
          </a:ln>
        </p:spPr>
        <p:txBody>
          <a:bodyPr/>
          <a:lstStyle/>
          <a:p>
            <a:pPr eaLnBrk="1" hangingPunct="1"/>
            <a:r>
              <a:rPr lang="en-US" sz="4000" b="1" smtClean="0"/>
              <a:t>Study Methodologies Selected</a:t>
            </a:r>
          </a:p>
        </p:txBody>
      </p:sp>
      <p:sp>
        <p:nvSpPr>
          <p:cNvPr id="52229" name="Rectangle 3"/>
          <p:cNvSpPr>
            <a:spLocks noGrp="1" noChangeArrowheads="1"/>
          </p:cNvSpPr>
          <p:nvPr>
            <p:ph type="subTitle" idx="1"/>
          </p:nvPr>
        </p:nvSpPr>
        <p:spPr>
          <a:xfrm>
            <a:off x="457200" y="2590800"/>
            <a:ext cx="8153400" cy="3657600"/>
          </a:xfrm>
        </p:spPr>
        <p:txBody>
          <a:bodyPr/>
          <a:lstStyle/>
          <a:p>
            <a:pPr marL="463550" indent="-463550" algn="l" eaLnBrk="1" hangingPunct="1">
              <a:buFont typeface="Wingdings" pitchFamily="2" charset="2"/>
              <a:buChar char="Ø"/>
            </a:pPr>
            <a:r>
              <a:rPr lang="en-US" sz="2800" b="1" smtClean="0"/>
              <a:t>Thermal Power Flow Analysis – primary methodology</a:t>
            </a:r>
          </a:p>
          <a:p>
            <a:pPr marL="463550" indent="-463550" algn="l" eaLnBrk="1" hangingPunct="1">
              <a:buFont typeface="Wingdings" pitchFamily="2" charset="2"/>
              <a:buChar char="Ø"/>
            </a:pPr>
            <a:r>
              <a:rPr lang="en-US" sz="2800" b="1" smtClean="0"/>
              <a:t>Voltage, stability, short circuit, phase angle analysis - as needed</a:t>
            </a:r>
          </a:p>
          <a:p>
            <a:pPr marL="463550" indent="-463550" algn="l" eaLnBrk="1" hangingPunct="1">
              <a:buFont typeface="Wingdings" pitchFamily="2" charset="2"/>
              <a:buChar char="Ø"/>
            </a:pPr>
            <a:r>
              <a:rPr lang="en-US" sz="2800" b="1" smtClean="0"/>
              <a:t>Each system (Duke and Progress) will be tested for impact of other system’s contingencies</a:t>
            </a:r>
            <a:endParaRPr lang="en-US" sz="2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6"/>
          <p:cNvSpPr>
            <a:spLocks noGrp="1" noChangeArrowheads="1"/>
          </p:cNvSpPr>
          <p:nvPr>
            <p:ph type="sldNum" sz="quarter" idx="12"/>
          </p:nvPr>
        </p:nvSpPr>
        <p:spPr>
          <a:noFill/>
        </p:spPr>
        <p:txBody>
          <a:bodyPr/>
          <a:lstStyle/>
          <a:p>
            <a:fld id="{F9C9B32E-B475-4AC8-AF7C-AA2F1BA85234}" type="slidenum">
              <a:rPr lang="en-US" smtClean="0"/>
              <a:pPr/>
              <a:t>19</a:t>
            </a:fld>
            <a:endParaRPr lang="en-US" smtClean="0"/>
          </a:p>
        </p:txBody>
      </p:sp>
      <p:sp>
        <p:nvSpPr>
          <p:cNvPr id="5427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4DF3862-BAF5-4C1C-87C8-FC02B8451DA3}" type="slidenum">
              <a:rPr lang="en-US" sz="1400" b="0" i="0"/>
              <a:pPr algn="r"/>
              <a:t>19</a:t>
            </a:fld>
            <a:endParaRPr lang="en-US" sz="1400" b="0" i="0"/>
          </a:p>
        </p:txBody>
      </p:sp>
      <p:sp>
        <p:nvSpPr>
          <p:cNvPr id="54275" name="Rectangle 2"/>
          <p:cNvSpPr>
            <a:spLocks noGrp="1" noChangeArrowheads="1"/>
          </p:cNvSpPr>
          <p:nvPr>
            <p:ph type="subTitle" idx="1"/>
          </p:nvPr>
        </p:nvSpPr>
        <p:spPr>
          <a:xfrm>
            <a:off x="539750" y="2238375"/>
            <a:ext cx="8153400" cy="4032250"/>
          </a:xfrm>
        </p:spPr>
        <p:txBody>
          <a:bodyPr/>
          <a:lstStyle/>
          <a:p>
            <a:pPr marL="463550" indent="-463550" algn="l" eaLnBrk="1" hangingPunct="1">
              <a:buFont typeface="Wingdings" pitchFamily="2" charset="2"/>
              <a:buChar char="Ø"/>
            </a:pPr>
            <a:r>
              <a:rPr lang="en-US" sz="2600" b="1" smtClean="0"/>
              <a:t>Latest available MMWG cases were selected and updated for study years</a:t>
            </a:r>
          </a:p>
          <a:p>
            <a:pPr marL="463550" indent="-463550" algn="l" eaLnBrk="1" hangingPunct="1">
              <a:buFont typeface="Wingdings" pitchFamily="2" charset="2"/>
              <a:buChar char="Ø"/>
            </a:pPr>
            <a:r>
              <a:rPr lang="en-US" sz="2600" b="1" smtClean="0"/>
              <a:t>Adjustments were made based on additional coordination with neighboring transmission systems</a:t>
            </a:r>
          </a:p>
          <a:p>
            <a:pPr marL="463550" indent="-463550" algn="l" eaLnBrk="1" hangingPunct="1">
              <a:buFont typeface="Wingdings" pitchFamily="2" charset="2"/>
              <a:buChar char="Ø"/>
            </a:pPr>
            <a:r>
              <a:rPr lang="en-US" sz="2600" b="1" smtClean="0"/>
              <a:t>Combined detailed model for Duke and Progress was prepared</a:t>
            </a:r>
          </a:p>
          <a:p>
            <a:pPr marL="463550" indent="-463550" algn="l" eaLnBrk="1" hangingPunct="1">
              <a:buFont typeface="Wingdings" pitchFamily="2" charset="2"/>
              <a:buChar char="Ø"/>
            </a:pPr>
            <a:r>
              <a:rPr lang="en-US" sz="2600" b="1" smtClean="0"/>
              <a:t>Planned transmission additions from updated 2009 Plan were included in models</a:t>
            </a:r>
          </a:p>
        </p:txBody>
      </p:sp>
      <p:pic>
        <p:nvPicPr>
          <p:cNvPr id="54276"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54277" name="Rectangle 4"/>
          <p:cNvSpPr>
            <a:spLocks noGrp="1" noChangeArrowheads="1"/>
          </p:cNvSpPr>
          <p:nvPr>
            <p:ph type="ctrTitle"/>
          </p:nvPr>
        </p:nvSpPr>
        <p:spPr>
          <a:xfrm>
            <a:off x="685800" y="1295400"/>
            <a:ext cx="7772400" cy="866775"/>
          </a:xfrm>
          <a:solidFill>
            <a:schemeClr val="accent1"/>
          </a:solidFill>
          <a:ln>
            <a:solidFill>
              <a:schemeClr val="tx1"/>
            </a:solidFill>
          </a:ln>
        </p:spPr>
        <p:txBody>
          <a:bodyPr/>
          <a:lstStyle/>
          <a:p>
            <a:pPr eaLnBrk="1" hangingPunct="1"/>
            <a:r>
              <a:rPr lang="en-US" sz="4000" b="1" smtClean="0"/>
              <a:t>Base Case Models Developed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6"/>
          <p:cNvSpPr>
            <a:spLocks noGrp="1" noChangeArrowheads="1"/>
          </p:cNvSpPr>
          <p:nvPr>
            <p:ph type="sldNum" sz="quarter" idx="12"/>
          </p:nvPr>
        </p:nvSpPr>
        <p:spPr>
          <a:noFill/>
        </p:spPr>
        <p:txBody>
          <a:bodyPr/>
          <a:lstStyle/>
          <a:p>
            <a:fld id="{FEC2BAD5-37D4-4903-A143-2A5AEBD3EEC5}" type="slidenum">
              <a:rPr lang="en-US" smtClean="0"/>
              <a:pPr/>
              <a:t>20</a:t>
            </a:fld>
            <a:endParaRPr lang="en-US" smtClean="0"/>
          </a:p>
        </p:txBody>
      </p:sp>
      <p:sp>
        <p:nvSpPr>
          <p:cNvPr id="5632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E7B682C-3DB4-4594-9235-71A9A88DC96C}" type="slidenum">
              <a:rPr lang="en-US" sz="1400" b="0" i="0"/>
              <a:pPr algn="r"/>
              <a:t>20</a:t>
            </a:fld>
            <a:endParaRPr lang="en-US" sz="1400" b="0" i="0"/>
          </a:p>
        </p:txBody>
      </p:sp>
      <p:sp>
        <p:nvSpPr>
          <p:cNvPr id="56323" name="Rectangle 2"/>
          <p:cNvSpPr>
            <a:spLocks noGrp="1" noChangeArrowheads="1"/>
          </p:cNvSpPr>
          <p:nvPr>
            <p:ph type="subTitle" idx="1"/>
          </p:nvPr>
        </p:nvSpPr>
        <p:spPr>
          <a:xfrm>
            <a:off x="457200" y="2501900"/>
            <a:ext cx="8493125" cy="4038600"/>
          </a:xfrm>
        </p:spPr>
        <p:txBody>
          <a:bodyPr/>
          <a:lstStyle/>
          <a:p>
            <a:pPr marL="463550" indent="-463550" algn="l" eaLnBrk="1" hangingPunct="1">
              <a:buFont typeface="Wingdings" pitchFamily="2" charset="2"/>
              <a:buChar char="Ø"/>
            </a:pPr>
            <a:r>
              <a:rPr lang="en-US" b="1" smtClean="0"/>
              <a:t>Last year</a:t>
            </a:r>
          </a:p>
          <a:p>
            <a:pPr marL="577850" lvl="1" algn="l" eaLnBrk="1" hangingPunct="1">
              <a:buFontTx/>
              <a:buChar char="–"/>
            </a:pPr>
            <a:r>
              <a:rPr lang="en-US" b="1" smtClean="0"/>
              <a:t> Hypothetical import/export scenarios</a:t>
            </a:r>
          </a:p>
          <a:p>
            <a:pPr marL="577850" lvl="1" algn="l" eaLnBrk="1" hangingPunct="1">
              <a:buFontTx/>
              <a:buChar char="–"/>
            </a:pPr>
            <a:r>
              <a:rPr lang="en-US" b="1" smtClean="0"/>
              <a:t> Hypothetical new base load generation</a:t>
            </a:r>
          </a:p>
          <a:p>
            <a:pPr marL="463550" indent="-463550" algn="l" eaLnBrk="1" hangingPunct="1">
              <a:buFont typeface="Wingdings" pitchFamily="2" charset="2"/>
              <a:buChar char="Ø"/>
            </a:pPr>
            <a:r>
              <a:rPr lang="en-US" b="1" smtClean="0"/>
              <a:t>This year: Climate Change Legislation Scenarios</a:t>
            </a:r>
          </a:p>
          <a:p>
            <a:pPr marL="577850" lvl="1" algn="l" eaLnBrk="1" hangingPunct="1">
              <a:buFontTx/>
              <a:buChar char="–"/>
            </a:pPr>
            <a:r>
              <a:rPr lang="en-US" b="1" smtClean="0"/>
              <a:t> Retire and replace existing coal generation</a:t>
            </a:r>
          </a:p>
          <a:p>
            <a:pPr marL="577850" lvl="1" algn="l" eaLnBrk="1" hangingPunct="1">
              <a:buFontTx/>
              <a:buChar char="–"/>
            </a:pPr>
            <a:r>
              <a:rPr lang="en-US" b="1" smtClean="0"/>
              <a:t> Hypothetical NC off-shore wind</a:t>
            </a:r>
          </a:p>
        </p:txBody>
      </p:sp>
      <p:pic>
        <p:nvPicPr>
          <p:cNvPr id="56324"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56325" name="Rectangle 4"/>
          <p:cNvSpPr>
            <a:spLocks noGrp="1" noChangeArrowheads="1"/>
          </p:cNvSpPr>
          <p:nvPr>
            <p:ph type="ctrTitle"/>
          </p:nvPr>
        </p:nvSpPr>
        <p:spPr>
          <a:xfrm>
            <a:off x="423863" y="1333500"/>
            <a:ext cx="8382000" cy="942975"/>
          </a:xfrm>
          <a:solidFill>
            <a:schemeClr val="accent1"/>
          </a:solidFill>
          <a:ln>
            <a:solidFill>
              <a:schemeClr val="tx1"/>
            </a:solidFill>
          </a:ln>
        </p:spPr>
        <p:txBody>
          <a:bodyPr/>
          <a:lstStyle/>
          <a:p>
            <a:pPr eaLnBrk="1" hangingPunct="1"/>
            <a:r>
              <a:rPr lang="en-US" sz="3800" b="1" smtClean="0"/>
              <a:t>Resource Supply Options Selected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6"/>
          <p:cNvSpPr>
            <a:spLocks noGrp="1" noChangeArrowheads="1"/>
          </p:cNvSpPr>
          <p:nvPr>
            <p:ph type="sldNum" sz="quarter" idx="12"/>
          </p:nvPr>
        </p:nvSpPr>
        <p:spPr>
          <a:noFill/>
        </p:spPr>
        <p:txBody>
          <a:bodyPr/>
          <a:lstStyle/>
          <a:p>
            <a:fld id="{56C5AF6A-E797-41E8-8AB0-1AEA97B9259A}" type="slidenum">
              <a:rPr lang="en-US" smtClean="0"/>
              <a:pPr/>
              <a:t>21</a:t>
            </a:fld>
            <a:endParaRPr lang="en-US" smtClean="0"/>
          </a:p>
        </p:txBody>
      </p:sp>
      <p:sp>
        <p:nvSpPr>
          <p:cNvPr id="5837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9F471CC-C867-4496-934A-75C556A566A9}" type="slidenum">
              <a:rPr lang="en-US" sz="1400" b="0" i="0"/>
              <a:pPr algn="r"/>
              <a:t>21</a:t>
            </a:fld>
            <a:endParaRPr lang="en-US" sz="1400" b="0" i="0"/>
          </a:p>
        </p:txBody>
      </p:sp>
      <p:sp>
        <p:nvSpPr>
          <p:cNvPr id="58371" name="Rectangle 2"/>
          <p:cNvSpPr>
            <a:spLocks noGrp="1" noChangeArrowheads="1"/>
          </p:cNvSpPr>
          <p:nvPr>
            <p:ph type="subTitle" idx="1"/>
          </p:nvPr>
        </p:nvSpPr>
        <p:spPr>
          <a:xfrm>
            <a:off x="457200" y="2501900"/>
            <a:ext cx="8153400" cy="4038600"/>
          </a:xfrm>
        </p:spPr>
        <p:txBody>
          <a:bodyPr/>
          <a:lstStyle/>
          <a:p>
            <a:pPr marL="463550" indent="-463550" algn="l" eaLnBrk="1" hangingPunct="1">
              <a:buFont typeface="Wingdings" pitchFamily="2" charset="2"/>
              <a:buChar char="Ø"/>
            </a:pPr>
            <a:r>
              <a:rPr lang="en-US" b="1" smtClean="0"/>
              <a:t>Retire 100% existing un-scrubbed coal by 2015, approximately</a:t>
            </a:r>
          </a:p>
          <a:p>
            <a:pPr marL="577850" lvl="1" algn="l" eaLnBrk="1" hangingPunct="1">
              <a:buFontTx/>
              <a:buChar char="–"/>
            </a:pPr>
            <a:r>
              <a:rPr lang="en-US" b="1" smtClean="0"/>
              <a:t> 1,500 MW for Progress</a:t>
            </a:r>
          </a:p>
          <a:p>
            <a:pPr marL="577850" lvl="1" algn="l" eaLnBrk="1" hangingPunct="1">
              <a:buFontTx/>
              <a:buChar char="–"/>
            </a:pPr>
            <a:r>
              <a:rPr lang="en-US" b="1" smtClean="0"/>
              <a:t> 2,000 MW for Duke</a:t>
            </a:r>
          </a:p>
          <a:p>
            <a:pPr marL="463550" indent="-463550" algn="l" eaLnBrk="1" hangingPunct="1">
              <a:buFont typeface="Wingdings" pitchFamily="2" charset="2"/>
              <a:buChar char="Ø"/>
            </a:pPr>
            <a:r>
              <a:rPr lang="en-US" b="1" smtClean="0"/>
              <a:t>Replace with hypothetical new generation and/or imports</a:t>
            </a:r>
          </a:p>
        </p:txBody>
      </p:sp>
      <p:pic>
        <p:nvPicPr>
          <p:cNvPr id="58372"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58373" name="Rectangle 4"/>
          <p:cNvSpPr>
            <a:spLocks noGrp="1" noChangeArrowheads="1"/>
          </p:cNvSpPr>
          <p:nvPr>
            <p:ph type="ctrTitle"/>
          </p:nvPr>
        </p:nvSpPr>
        <p:spPr>
          <a:xfrm>
            <a:off x="423863" y="1333500"/>
            <a:ext cx="8382000" cy="981075"/>
          </a:xfrm>
          <a:solidFill>
            <a:schemeClr val="accent1"/>
          </a:solidFill>
          <a:ln>
            <a:solidFill>
              <a:schemeClr val="tx1"/>
            </a:solidFill>
          </a:ln>
        </p:spPr>
        <p:txBody>
          <a:bodyPr/>
          <a:lstStyle/>
          <a:p>
            <a:pPr eaLnBrk="1" hangingPunct="1"/>
            <a:r>
              <a:rPr lang="en-US" sz="4000" b="1" smtClean="0"/>
              <a:t>Retire &amp; Replace Coal Generation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6"/>
          <p:cNvSpPr>
            <a:spLocks noGrp="1" noChangeArrowheads="1"/>
          </p:cNvSpPr>
          <p:nvPr>
            <p:ph type="sldNum" sz="quarter" idx="12"/>
          </p:nvPr>
        </p:nvSpPr>
        <p:spPr>
          <a:noFill/>
        </p:spPr>
        <p:txBody>
          <a:bodyPr/>
          <a:lstStyle/>
          <a:p>
            <a:fld id="{3175266F-774F-462E-B8F8-AFC856E5F1A2}" type="slidenum">
              <a:rPr lang="en-US" smtClean="0"/>
              <a:pPr/>
              <a:t>22</a:t>
            </a:fld>
            <a:endParaRPr lang="en-US" smtClean="0"/>
          </a:p>
        </p:txBody>
      </p:sp>
      <p:sp>
        <p:nvSpPr>
          <p:cNvPr id="6041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2EF9FB2-E177-469D-AC7C-FAA1AD6091A2}" type="slidenum">
              <a:rPr lang="en-US" sz="1400" b="0" i="0"/>
              <a:pPr algn="r"/>
              <a:t>22</a:t>
            </a:fld>
            <a:endParaRPr lang="en-US" sz="1400" b="0" i="0"/>
          </a:p>
        </p:txBody>
      </p:sp>
      <p:sp>
        <p:nvSpPr>
          <p:cNvPr id="60419" name="Rectangle 2"/>
          <p:cNvSpPr>
            <a:spLocks noGrp="1" noChangeArrowheads="1"/>
          </p:cNvSpPr>
          <p:nvPr>
            <p:ph type="subTitle" idx="1"/>
          </p:nvPr>
        </p:nvSpPr>
        <p:spPr>
          <a:xfrm>
            <a:off x="495300" y="2197100"/>
            <a:ext cx="8153400" cy="4343400"/>
          </a:xfrm>
        </p:spPr>
        <p:txBody>
          <a:bodyPr/>
          <a:lstStyle/>
          <a:p>
            <a:pPr marL="463550" indent="-463550" algn="l" eaLnBrk="1" hangingPunct="1">
              <a:buFont typeface="Wingdings" pitchFamily="2" charset="2"/>
              <a:buChar char="Ø"/>
            </a:pPr>
            <a:r>
              <a:rPr lang="en-US" sz="2800" b="1" smtClean="0"/>
              <a:t>Approximately 3,000 MW total capacity</a:t>
            </a:r>
          </a:p>
          <a:p>
            <a:pPr marL="463550" indent="-463550" algn="l" eaLnBrk="1" hangingPunct="1">
              <a:buFont typeface="Wingdings" pitchFamily="2" charset="2"/>
              <a:buChar char="Ø"/>
            </a:pPr>
            <a:r>
              <a:rPr lang="en-US" sz="2800" b="1" smtClean="0"/>
              <a:t>Injected at three locations on Progress system</a:t>
            </a:r>
          </a:p>
          <a:p>
            <a:pPr marL="463550" indent="-463550" algn="l" eaLnBrk="1" hangingPunct="1">
              <a:buFont typeface="Wingdings" pitchFamily="2" charset="2"/>
              <a:buChar char="Ø"/>
            </a:pPr>
            <a:endParaRPr lang="en-US" sz="2800" b="1" smtClean="0"/>
          </a:p>
          <a:p>
            <a:pPr marL="463550" indent="-463550" algn="l" eaLnBrk="1" hangingPunct="1">
              <a:buFont typeface="Wingdings" pitchFamily="2" charset="2"/>
              <a:buChar char="Ø"/>
            </a:pPr>
            <a:endParaRPr lang="en-US" sz="2800" b="1" smtClean="0"/>
          </a:p>
          <a:p>
            <a:pPr marL="463550" indent="-463550" algn="l" eaLnBrk="1" hangingPunct="1">
              <a:buFont typeface="Wingdings" pitchFamily="2" charset="2"/>
              <a:buChar char="Ø"/>
            </a:pPr>
            <a:endParaRPr lang="en-US" sz="2800" b="1" smtClean="0"/>
          </a:p>
          <a:p>
            <a:pPr marL="463550" indent="-463550" algn="l" eaLnBrk="1" hangingPunct="1">
              <a:buFont typeface="Wingdings" pitchFamily="2" charset="2"/>
              <a:buChar char="Ø"/>
            </a:pPr>
            <a:endParaRPr lang="en-US" sz="2800" b="1" smtClean="0"/>
          </a:p>
          <a:p>
            <a:pPr marL="463550" indent="-463550" algn="l" eaLnBrk="1" hangingPunct="1">
              <a:buFont typeface="Wingdings" pitchFamily="2" charset="2"/>
              <a:buChar char="Ø"/>
            </a:pPr>
            <a:r>
              <a:rPr lang="en-US" sz="2800" b="1" smtClean="0"/>
              <a:t>MW allocation – 60% Duke, 40% Progress</a:t>
            </a:r>
          </a:p>
          <a:p>
            <a:pPr marL="463550" indent="-463550" algn="l" eaLnBrk="1" hangingPunct="1">
              <a:buFont typeface="Wingdings" pitchFamily="2" charset="2"/>
              <a:buChar char="Ø"/>
            </a:pPr>
            <a:endParaRPr lang="en-US" b="1" smtClean="0"/>
          </a:p>
        </p:txBody>
      </p:sp>
      <p:pic>
        <p:nvPicPr>
          <p:cNvPr id="60420"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60421" name="Rectangle 4"/>
          <p:cNvSpPr>
            <a:spLocks noGrp="1" noChangeArrowheads="1"/>
          </p:cNvSpPr>
          <p:nvPr>
            <p:ph type="ctrTitle"/>
          </p:nvPr>
        </p:nvSpPr>
        <p:spPr>
          <a:xfrm>
            <a:off x="347663" y="1295400"/>
            <a:ext cx="8382000" cy="827088"/>
          </a:xfrm>
          <a:solidFill>
            <a:schemeClr val="accent1"/>
          </a:solidFill>
          <a:ln>
            <a:solidFill>
              <a:schemeClr val="tx1"/>
            </a:solidFill>
          </a:ln>
        </p:spPr>
        <p:txBody>
          <a:bodyPr/>
          <a:lstStyle/>
          <a:p>
            <a:pPr eaLnBrk="1" hangingPunct="1"/>
            <a:r>
              <a:rPr lang="en-US" sz="4000" b="1" smtClean="0"/>
              <a:t>Hypothetical NC Off-Shore Wind</a:t>
            </a:r>
          </a:p>
        </p:txBody>
      </p:sp>
      <p:graphicFrame>
        <p:nvGraphicFramePr>
          <p:cNvPr id="9" name="Table 8"/>
          <p:cNvGraphicFramePr>
            <a:graphicFrameLocks noGrp="1"/>
          </p:cNvGraphicFramePr>
          <p:nvPr/>
        </p:nvGraphicFramePr>
        <p:xfrm>
          <a:off x="1714500" y="3630613"/>
          <a:ext cx="5829300" cy="2105025"/>
        </p:xfrm>
        <a:graphic>
          <a:graphicData uri="http://schemas.openxmlformats.org/drawingml/2006/table">
            <a:tbl>
              <a:tblPr/>
              <a:tblGrid>
                <a:gridCol w="1943100"/>
                <a:gridCol w="1943100"/>
                <a:gridCol w="1943100"/>
              </a:tblGrid>
              <a:tr h="614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Injection Point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On-peak MW</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(30-40% CF)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Off-peak MW</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(90% CF)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00"/>
                    </a:solidFill>
                  </a:tcPr>
                </a:tc>
              </a:tr>
              <a:tr h="366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Wilmington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375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50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Morehead City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675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1,500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50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Bayboro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425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1,125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667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1,225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3,000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press-release"/>
          <p:cNvPicPr>
            <a:picLocks noChangeAspect="1" noChangeArrowheads="1"/>
          </p:cNvPicPr>
          <p:nvPr/>
        </p:nvPicPr>
        <p:blipFill>
          <a:blip r:embed="rId2">
            <a:lum contrast="6000"/>
          </a:blip>
          <a:srcRect/>
          <a:stretch>
            <a:fillRect/>
          </a:stretch>
        </p:blipFill>
        <p:spPr bwMode="auto">
          <a:xfrm>
            <a:off x="0" y="-180975"/>
            <a:ext cx="9144000" cy="1447800"/>
          </a:xfrm>
          <a:prstGeom prst="rect">
            <a:avLst/>
          </a:prstGeom>
          <a:noFill/>
          <a:ln w="9525">
            <a:noFill/>
            <a:miter lim="800000"/>
            <a:headEnd/>
            <a:tailEnd/>
          </a:ln>
        </p:spPr>
      </p:pic>
      <p:sp>
        <p:nvSpPr>
          <p:cNvPr id="236547" name="Rectangle 4"/>
          <p:cNvSpPr>
            <a:spLocks noChangeArrowheads="1"/>
          </p:cNvSpPr>
          <p:nvPr/>
        </p:nvSpPr>
        <p:spPr bwMode="auto">
          <a:xfrm>
            <a:off x="533400" y="1143000"/>
            <a:ext cx="8382000" cy="685800"/>
          </a:xfrm>
          <a:prstGeom prst="rect">
            <a:avLst/>
          </a:prstGeom>
          <a:solidFill>
            <a:schemeClr val="accent1"/>
          </a:solidFill>
          <a:ln w="9525">
            <a:solidFill>
              <a:schemeClr val="tx1"/>
            </a:solidFill>
            <a:miter lim="800000"/>
            <a:headEnd/>
            <a:tailEnd/>
          </a:ln>
        </p:spPr>
        <p:txBody>
          <a:bodyPr anchor="ctr"/>
          <a:lstStyle/>
          <a:p>
            <a:pPr algn="ctr"/>
            <a:r>
              <a:rPr lang="en-US" sz="3200" i="0">
                <a:solidFill>
                  <a:schemeClr val="tx2"/>
                </a:solidFill>
              </a:rPr>
              <a:t>NC Off-Shore Wind- Strawman Proposal</a:t>
            </a:r>
          </a:p>
        </p:txBody>
      </p:sp>
      <p:sp>
        <p:nvSpPr>
          <p:cNvPr id="236548" name="Rectangle 5"/>
          <p:cNvSpPr>
            <a:spLocks noChangeArrowheads="1"/>
          </p:cNvSpPr>
          <p:nvPr/>
        </p:nvSpPr>
        <p:spPr bwMode="auto">
          <a:xfrm>
            <a:off x="8374063" y="6194425"/>
            <a:ext cx="381000" cy="304800"/>
          </a:xfrm>
          <a:prstGeom prst="rect">
            <a:avLst/>
          </a:prstGeom>
          <a:noFill/>
          <a:ln w="9525">
            <a:noFill/>
            <a:miter lim="800000"/>
            <a:headEnd/>
            <a:tailEnd/>
          </a:ln>
        </p:spPr>
        <p:txBody>
          <a:bodyPr wrap="none">
            <a:spAutoFit/>
          </a:bodyPr>
          <a:lstStyle/>
          <a:p>
            <a:fld id="{B0548070-800E-440A-A8C0-9CC3B74860B2}" type="slidenum">
              <a:rPr lang="en-US" sz="1400" b="0" i="0"/>
              <a:pPr/>
              <a:t>23</a:t>
            </a:fld>
            <a:endParaRPr lang="en-US" sz="1400" b="0" i="0"/>
          </a:p>
        </p:txBody>
      </p:sp>
      <p:sp>
        <p:nvSpPr>
          <p:cNvPr id="236549" name="TextBox 86"/>
          <p:cNvSpPr txBox="1">
            <a:spLocks noChangeArrowheads="1"/>
          </p:cNvSpPr>
          <p:nvPr/>
        </p:nvSpPr>
        <p:spPr bwMode="auto">
          <a:xfrm>
            <a:off x="885825" y="3582988"/>
            <a:ext cx="6567488" cy="1069975"/>
          </a:xfrm>
          <a:prstGeom prst="rect">
            <a:avLst/>
          </a:prstGeom>
          <a:noFill/>
          <a:ln w="9525">
            <a:noFill/>
            <a:miter lim="800000"/>
            <a:headEnd/>
            <a:tailEnd/>
          </a:ln>
        </p:spPr>
        <p:txBody>
          <a:bodyPr>
            <a:spAutoFit/>
          </a:bodyPr>
          <a:lstStyle/>
          <a:p>
            <a:pPr algn="ctr"/>
            <a:r>
              <a:rPr lang="en-US" sz="1600" i="0" u="sng">
                <a:solidFill>
                  <a:srgbClr val="FF0000"/>
                </a:solidFill>
              </a:rPr>
              <a:t>FERC Order No: 630</a:t>
            </a:r>
          </a:p>
          <a:p>
            <a:pPr algn="ctr"/>
            <a:r>
              <a:rPr lang="en-US" sz="1600" i="0">
                <a:solidFill>
                  <a:srgbClr val="FF0000"/>
                </a:solidFill>
              </a:rPr>
              <a:t>The original slide contains </a:t>
            </a:r>
          </a:p>
          <a:p>
            <a:pPr algn="ctr"/>
            <a:r>
              <a:rPr lang="en-US" sz="1600" i="0">
                <a:solidFill>
                  <a:srgbClr val="FF0000"/>
                </a:solidFill>
              </a:rPr>
              <a:t>Critical Energy Infrastructure Information</a:t>
            </a:r>
          </a:p>
          <a:p>
            <a:pPr algn="ctr"/>
            <a:r>
              <a:rPr lang="en-US" sz="1600" i="0">
                <a:solidFill>
                  <a:srgbClr val="FF0000"/>
                </a:solidFill>
              </a:rPr>
              <a:t>and is not available to the Public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sldNum" sz="quarter" idx="12"/>
          </p:nvPr>
        </p:nvSpPr>
        <p:spPr>
          <a:noFill/>
        </p:spPr>
        <p:txBody>
          <a:bodyPr/>
          <a:lstStyle/>
          <a:p>
            <a:fld id="{41C14EF3-A5DB-4344-A5AE-421B95819617}" type="slidenum">
              <a:rPr lang="en-US" smtClean="0"/>
              <a:pPr/>
              <a:t>24</a:t>
            </a:fld>
            <a:endParaRPr lang="en-US" smtClean="0"/>
          </a:p>
        </p:txBody>
      </p:sp>
      <p:sp>
        <p:nvSpPr>
          <p:cNvPr id="6349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9A857A5-A745-46F8-83AF-96EF5C6E9C16}" type="slidenum">
              <a:rPr lang="en-US" sz="1400" b="0" i="0"/>
              <a:pPr algn="r"/>
              <a:t>24</a:t>
            </a:fld>
            <a:endParaRPr lang="en-US" sz="1400" b="0" i="0"/>
          </a:p>
        </p:txBody>
      </p:sp>
      <p:pic>
        <p:nvPicPr>
          <p:cNvPr id="63491" name="Picture 2"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63492" name="Rectangle 3"/>
          <p:cNvSpPr>
            <a:spLocks noGrp="1" noChangeArrowheads="1"/>
          </p:cNvSpPr>
          <p:nvPr>
            <p:ph type="ctrTitle"/>
          </p:nvPr>
        </p:nvSpPr>
        <p:spPr>
          <a:xfrm>
            <a:off x="539750" y="1398588"/>
            <a:ext cx="8064500" cy="877887"/>
          </a:xfrm>
          <a:solidFill>
            <a:schemeClr val="accent1"/>
          </a:solidFill>
          <a:ln>
            <a:solidFill>
              <a:schemeClr val="tx1"/>
            </a:solidFill>
          </a:ln>
        </p:spPr>
        <p:txBody>
          <a:bodyPr/>
          <a:lstStyle/>
          <a:p>
            <a:pPr eaLnBrk="1" hangingPunct="1"/>
            <a:r>
              <a:rPr lang="en-US" sz="4000" b="1" smtClean="0"/>
              <a:t>Enhanced Access Requests</a:t>
            </a:r>
          </a:p>
        </p:txBody>
      </p:sp>
      <p:graphicFrame>
        <p:nvGraphicFramePr>
          <p:cNvPr id="6" name="Table 5"/>
          <p:cNvGraphicFramePr>
            <a:graphicFrameLocks noGrp="1"/>
          </p:cNvGraphicFramePr>
          <p:nvPr/>
        </p:nvGraphicFramePr>
        <p:xfrm>
          <a:off x="952500" y="2682875"/>
          <a:ext cx="7429500" cy="2819400"/>
        </p:xfrm>
        <a:graphic>
          <a:graphicData uri="http://schemas.openxmlformats.org/drawingml/2006/table">
            <a:tbl>
              <a:tblPr/>
              <a:tblGrid>
                <a:gridCol w="1211263"/>
                <a:gridCol w="2382837"/>
                <a:gridCol w="1009650"/>
                <a:gridCol w="847725"/>
                <a:gridCol w="1978025"/>
              </a:tblGrid>
              <a:tr h="8842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Request</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SOURCE</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SINK</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MW</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Service Dates</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Cleveland Co. site</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CPLE</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1000</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1/12 to 1/22</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2</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Cleveland Co. site</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DVP</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1000</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1/12 to 1/22</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2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3</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SOCO</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DVP</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1000</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1/12 to 1/22</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4</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SOCO</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CPLE</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1000</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1/12 to 1/22</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sldNum" sz="quarter" idx="12"/>
          </p:nvPr>
        </p:nvSpPr>
        <p:spPr>
          <a:noFill/>
        </p:spPr>
        <p:txBody>
          <a:bodyPr/>
          <a:lstStyle/>
          <a:p>
            <a:fld id="{BC6BDA2F-623B-4686-943A-5CC9E8116F2F}" type="slidenum">
              <a:rPr lang="en-US" smtClean="0"/>
              <a:pPr/>
              <a:t>25</a:t>
            </a:fld>
            <a:endParaRPr lang="en-US" smtClean="0"/>
          </a:p>
        </p:txBody>
      </p:sp>
      <p:sp>
        <p:nvSpPr>
          <p:cNvPr id="6553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D60307C7-A3CC-459E-8058-31D483B1B3E6}" type="slidenum">
              <a:rPr lang="en-US" sz="1400" b="0" i="0"/>
              <a:pPr algn="r"/>
              <a:t>25</a:t>
            </a:fld>
            <a:endParaRPr lang="en-US" sz="1400" b="0" i="0"/>
          </a:p>
        </p:txBody>
      </p:sp>
      <p:pic>
        <p:nvPicPr>
          <p:cNvPr id="65539" name="Picture 2"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65540" name="Rectangle 3"/>
          <p:cNvSpPr>
            <a:spLocks noGrp="1" noChangeArrowheads="1"/>
          </p:cNvSpPr>
          <p:nvPr>
            <p:ph type="ctrTitle"/>
          </p:nvPr>
        </p:nvSpPr>
        <p:spPr>
          <a:xfrm>
            <a:off x="381000" y="1447800"/>
            <a:ext cx="8153400" cy="762000"/>
          </a:xfrm>
          <a:solidFill>
            <a:schemeClr val="accent1"/>
          </a:solidFill>
          <a:ln>
            <a:solidFill>
              <a:schemeClr val="tx1"/>
            </a:solidFill>
          </a:ln>
        </p:spPr>
        <p:txBody>
          <a:bodyPr/>
          <a:lstStyle/>
          <a:p>
            <a:pPr eaLnBrk="1" hangingPunct="1"/>
            <a:r>
              <a:rPr lang="en-US" sz="4000" b="1" smtClean="0"/>
              <a:t>Technical Analysis</a:t>
            </a:r>
          </a:p>
        </p:txBody>
      </p:sp>
      <p:sp>
        <p:nvSpPr>
          <p:cNvPr id="65541" name="Rectangle 4"/>
          <p:cNvSpPr>
            <a:spLocks noGrp="1" noChangeArrowheads="1"/>
          </p:cNvSpPr>
          <p:nvPr>
            <p:ph type="subTitle" idx="1"/>
          </p:nvPr>
        </p:nvSpPr>
        <p:spPr>
          <a:xfrm>
            <a:off x="533400" y="2438400"/>
            <a:ext cx="8153400" cy="3657600"/>
          </a:xfrm>
        </p:spPr>
        <p:txBody>
          <a:bodyPr/>
          <a:lstStyle/>
          <a:p>
            <a:pPr marL="688975" indent="-688975" algn="l" eaLnBrk="1" hangingPunct="1">
              <a:lnSpc>
                <a:spcPct val="90000"/>
              </a:lnSpc>
              <a:buFont typeface="Wingdings" pitchFamily="2" charset="2"/>
              <a:buChar char="Ø"/>
            </a:pPr>
            <a:r>
              <a:rPr lang="en-US" b="1" smtClean="0"/>
              <a:t>Conduct thermal screenings of the 2015 and 2020 base cases</a:t>
            </a:r>
          </a:p>
          <a:p>
            <a:pPr marL="688975" indent="-688975" algn="l" eaLnBrk="1" hangingPunct="1">
              <a:lnSpc>
                <a:spcPct val="90000"/>
              </a:lnSpc>
              <a:buFont typeface="Wingdings" pitchFamily="2" charset="2"/>
              <a:buChar char="Ø"/>
            </a:pPr>
            <a:r>
              <a:rPr lang="en-US" b="1" smtClean="0"/>
              <a:t>Conduct thermal screenings of the 2015 Resource Supply Options Scenarios</a:t>
            </a:r>
          </a:p>
          <a:p>
            <a:pPr marL="688975" indent="-688975" algn="l" eaLnBrk="1" hangingPunct="1">
              <a:lnSpc>
                <a:spcPct val="90000"/>
              </a:lnSpc>
              <a:buFont typeface="Wingdings" pitchFamily="2" charset="2"/>
              <a:buChar char="Ø"/>
            </a:pPr>
            <a:r>
              <a:rPr lang="en-US" b="1" smtClean="0"/>
              <a:t>Conduct thermal screenings of the 2015 Enhanced Access Requests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sldNum" sz="quarter" idx="12"/>
          </p:nvPr>
        </p:nvSpPr>
        <p:spPr>
          <a:noFill/>
        </p:spPr>
        <p:txBody>
          <a:bodyPr/>
          <a:lstStyle/>
          <a:p>
            <a:fld id="{09AA97AC-7467-4FAC-9311-CC25B77A6EBC}" type="slidenum">
              <a:rPr lang="en-US" smtClean="0"/>
              <a:pPr/>
              <a:t>26</a:t>
            </a:fld>
            <a:endParaRPr lang="en-US" smtClean="0"/>
          </a:p>
        </p:txBody>
      </p:sp>
      <p:sp>
        <p:nvSpPr>
          <p:cNvPr id="6758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75FC2F4-D68F-4AB2-B51E-20985DE3772C}" type="slidenum">
              <a:rPr lang="en-US" sz="1400" b="0" i="0"/>
              <a:pPr algn="r"/>
              <a:t>26</a:t>
            </a:fld>
            <a:endParaRPr lang="en-US" sz="1400" b="0" i="0"/>
          </a:p>
        </p:txBody>
      </p:sp>
      <p:pic>
        <p:nvPicPr>
          <p:cNvPr id="67587" name="Picture 4"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67588" name="Rectangle 2"/>
          <p:cNvSpPr>
            <a:spLocks noGrp="1" noChangeArrowheads="1"/>
          </p:cNvSpPr>
          <p:nvPr>
            <p:ph type="ctrTitle"/>
          </p:nvPr>
        </p:nvSpPr>
        <p:spPr>
          <a:xfrm>
            <a:off x="381000" y="1371600"/>
            <a:ext cx="8153400" cy="1295400"/>
          </a:xfrm>
          <a:solidFill>
            <a:schemeClr val="accent1"/>
          </a:solidFill>
          <a:ln>
            <a:solidFill>
              <a:schemeClr val="tx1"/>
            </a:solidFill>
          </a:ln>
        </p:spPr>
        <p:txBody>
          <a:bodyPr/>
          <a:lstStyle/>
          <a:p>
            <a:pPr eaLnBrk="1" hangingPunct="1"/>
            <a:r>
              <a:rPr lang="en-US" sz="4000" b="1" smtClean="0"/>
              <a:t>Problems Identified and Solutions Developed</a:t>
            </a:r>
          </a:p>
        </p:txBody>
      </p:sp>
      <p:sp>
        <p:nvSpPr>
          <p:cNvPr id="67589" name="Rectangle 3"/>
          <p:cNvSpPr>
            <a:spLocks noGrp="1" noChangeArrowheads="1"/>
          </p:cNvSpPr>
          <p:nvPr>
            <p:ph type="subTitle" idx="1"/>
          </p:nvPr>
        </p:nvSpPr>
        <p:spPr>
          <a:xfrm>
            <a:off x="533400" y="2895600"/>
            <a:ext cx="8153400" cy="3657600"/>
          </a:xfrm>
        </p:spPr>
        <p:txBody>
          <a:bodyPr/>
          <a:lstStyle/>
          <a:p>
            <a:pPr marL="688975" indent="-688975" algn="l" eaLnBrk="1" hangingPunct="1">
              <a:buFont typeface="Wingdings" pitchFamily="2" charset="2"/>
              <a:buChar char="Ø"/>
            </a:pPr>
            <a:r>
              <a:rPr lang="en-US" b="1" smtClean="0"/>
              <a:t>Identify limitations and develop potential alternative solutions for further testing and evaluation</a:t>
            </a:r>
          </a:p>
          <a:p>
            <a:pPr marL="688975" indent="-688975" algn="l" eaLnBrk="1" hangingPunct="1">
              <a:buFont typeface="Wingdings" pitchFamily="2" charset="2"/>
              <a:buChar char="Ø"/>
            </a:pPr>
            <a:r>
              <a:rPr lang="en-US" b="1" smtClean="0"/>
              <a:t>Estimate project costs and schedule</a:t>
            </a:r>
            <a:endParaRPr lang="en-US" sz="2800" b="1"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sldNum" sz="quarter" idx="12"/>
          </p:nvPr>
        </p:nvSpPr>
        <p:spPr>
          <a:noFill/>
        </p:spPr>
        <p:txBody>
          <a:bodyPr/>
          <a:lstStyle/>
          <a:p>
            <a:fld id="{237822E9-54D6-4C14-B703-46B7C0516EB1}" type="slidenum">
              <a:rPr lang="en-US" smtClean="0"/>
              <a:pPr/>
              <a:t>27</a:t>
            </a:fld>
            <a:endParaRPr lang="en-US" smtClean="0"/>
          </a:p>
        </p:txBody>
      </p:sp>
      <p:pic>
        <p:nvPicPr>
          <p:cNvPr id="69634" name="Picture 4"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6963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316BC2F-A149-4F5D-B665-7E1B6ADAA0F5}" type="slidenum">
              <a:rPr lang="en-US" sz="1400" b="0" i="0"/>
              <a:pPr algn="r"/>
              <a:t>27</a:t>
            </a:fld>
            <a:endParaRPr lang="en-US" sz="1400" b="0" i="0"/>
          </a:p>
        </p:txBody>
      </p:sp>
      <p:sp>
        <p:nvSpPr>
          <p:cNvPr id="69636" name="Rectangle 2"/>
          <p:cNvSpPr>
            <a:spLocks noChangeArrowheads="1"/>
          </p:cNvSpPr>
          <p:nvPr/>
        </p:nvSpPr>
        <p:spPr bwMode="auto">
          <a:xfrm>
            <a:off x="533400" y="3886200"/>
            <a:ext cx="8001000" cy="762000"/>
          </a:xfrm>
          <a:prstGeom prst="rect">
            <a:avLst/>
          </a:prstGeom>
          <a:solidFill>
            <a:srgbClr val="FFFF99"/>
          </a:solidFill>
          <a:ln w="9525" algn="ctr">
            <a:solidFill>
              <a:schemeClr val="tx1"/>
            </a:solidFill>
            <a:miter lim="800000"/>
            <a:headEnd/>
            <a:tailEnd/>
          </a:ln>
        </p:spPr>
        <p:txBody>
          <a:bodyPr wrap="none" anchor="ctr">
            <a:spAutoFit/>
          </a:bodyPr>
          <a:lstStyle/>
          <a:p>
            <a:pPr algn="ctr"/>
            <a:endParaRPr lang="en-US" i="0"/>
          </a:p>
        </p:txBody>
      </p:sp>
      <p:sp>
        <p:nvSpPr>
          <p:cNvPr id="69637" name="Rectangle 3"/>
          <p:cNvSpPr>
            <a:spLocks noChangeArrowheads="1"/>
          </p:cNvSpPr>
          <p:nvPr/>
        </p:nvSpPr>
        <p:spPr bwMode="auto">
          <a:xfrm>
            <a:off x="457200" y="1447800"/>
            <a:ext cx="8153400" cy="838200"/>
          </a:xfrm>
          <a:prstGeom prst="rect">
            <a:avLst/>
          </a:prstGeom>
          <a:solidFill>
            <a:srgbClr val="FFFF99"/>
          </a:solidFill>
          <a:ln w="9525" algn="ctr">
            <a:solidFill>
              <a:schemeClr val="tx1"/>
            </a:solidFill>
            <a:miter lim="800000"/>
            <a:headEnd/>
            <a:tailEnd/>
          </a:ln>
        </p:spPr>
        <p:txBody>
          <a:bodyPr wrap="none" anchor="ctr">
            <a:spAutoFit/>
          </a:bodyPr>
          <a:lstStyle/>
          <a:p>
            <a:pPr algn="ctr"/>
            <a:endParaRPr lang="en-US" i="0"/>
          </a:p>
        </p:txBody>
      </p:sp>
      <p:sp>
        <p:nvSpPr>
          <p:cNvPr id="69638" name="Rectangle 5"/>
          <p:cNvSpPr>
            <a:spLocks noGrp="1" noChangeArrowheads="1"/>
          </p:cNvSpPr>
          <p:nvPr>
            <p:ph type="subTitle" idx="1"/>
          </p:nvPr>
        </p:nvSpPr>
        <p:spPr>
          <a:xfrm>
            <a:off x="395288" y="1431925"/>
            <a:ext cx="8229600" cy="5330825"/>
          </a:xfrm>
        </p:spPr>
        <p:txBody>
          <a:bodyPr/>
          <a:lstStyle/>
          <a:p>
            <a:pPr marL="465138" indent="-465138" eaLnBrk="1" hangingPunct="1">
              <a:buFont typeface="Wingdings" pitchFamily="2" charset="2"/>
              <a:buNone/>
            </a:pPr>
            <a:r>
              <a:rPr lang="en-US" sz="3600" b="1" smtClean="0"/>
              <a:t>Collaborative Plan Projects Selected</a:t>
            </a:r>
          </a:p>
          <a:p>
            <a:pPr marL="465138" indent="-465138" algn="l" eaLnBrk="1" hangingPunct="1">
              <a:spcAft>
                <a:spcPct val="30000"/>
              </a:spcAft>
              <a:buFont typeface="Wingdings" pitchFamily="2" charset="2"/>
              <a:buChar char="Ø"/>
            </a:pPr>
            <a:endParaRPr lang="en-US" sz="1400" b="1" smtClean="0"/>
          </a:p>
          <a:p>
            <a:pPr marL="465138" indent="-465138" algn="l" eaLnBrk="1" hangingPunct="1">
              <a:spcAft>
                <a:spcPct val="30000"/>
              </a:spcAft>
              <a:buFont typeface="Wingdings" pitchFamily="2" charset="2"/>
              <a:buChar char="Ø"/>
            </a:pPr>
            <a:r>
              <a:rPr lang="en-US" b="1" smtClean="0"/>
              <a:t>Compare all alternatives and select preferred solutions</a:t>
            </a:r>
          </a:p>
          <a:p>
            <a:pPr marL="465138" indent="-465138" algn="l" eaLnBrk="1" hangingPunct="1">
              <a:spcAft>
                <a:spcPct val="30000"/>
              </a:spcAft>
              <a:buFont typeface="Wingdings" pitchFamily="2" charset="2"/>
              <a:buChar char="Ø"/>
            </a:pPr>
            <a:endParaRPr lang="en-US" sz="1400" b="1" smtClean="0"/>
          </a:p>
          <a:p>
            <a:pPr marL="465138" indent="-465138" algn="l" eaLnBrk="1" hangingPunct="1">
              <a:spcAft>
                <a:spcPct val="30000"/>
              </a:spcAft>
            </a:pPr>
            <a:r>
              <a:rPr lang="en-US" b="1" smtClean="0"/>
              <a:t>  </a:t>
            </a:r>
            <a:r>
              <a:rPr lang="en-US" sz="3600" b="1" smtClean="0"/>
              <a:t>Study Report Prepared</a:t>
            </a:r>
          </a:p>
          <a:p>
            <a:pPr marL="465138" indent="-465138" algn="l" eaLnBrk="1" hangingPunct="1">
              <a:spcAft>
                <a:spcPct val="30000"/>
              </a:spcAft>
              <a:buFont typeface="Wingdings" pitchFamily="2" charset="2"/>
              <a:buChar char="Ø"/>
            </a:pPr>
            <a:r>
              <a:rPr lang="en-US" b="1" smtClean="0"/>
              <a:t>Prepare draft report and distribute to TAG for review and comment </a:t>
            </a:r>
          </a:p>
          <a:p>
            <a:pPr marL="465138" indent="-465138" algn="l" eaLnBrk="1" hangingPunct="1"/>
            <a:endParaRPr lang="en-US" sz="4000" b="1"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sldNum" sz="quarter" idx="12"/>
          </p:nvPr>
        </p:nvSpPr>
        <p:spPr>
          <a:noFill/>
        </p:spPr>
        <p:txBody>
          <a:bodyPr/>
          <a:lstStyle/>
          <a:p>
            <a:fld id="{E416EC36-5BD3-4C76-BEEB-C66B36082767}" type="slidenum">
              <a:rPr lang="en-US" smtClean="0"/>
              <a:pPr/>
              <a:t>28</a:t>
            </a:fld>
            <a:endParaRPr lang="en-US" smtClean="0"/>
          </a:p>
        </p:txBody>
      </p:sp>
      <p:sp>
        <p:nvSpPr>
          <p:cNvPr id="7168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7D9E2F6-4531-40FC-96B5-EAE566258A39}" type="slidenum">
              <a:rPr lang="en-US" sz="1400" b="0" i="0"/>
              <a:pPr algn="r"/>
              <a:t>28</a:t>
            </a:fld>
            <a:endParaRPr lang="en-US" sz="1400" b="0" i="0"/>
          </a:p>
        </p:txBody>
      </p:sp>
      <p:sp>
        <p:nvSpPr>
          <p:cNvPr id="71683"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Book Antiqua"/>
              </a:rPr>
              <a:t>Questions ?</a:t>
            </a:r>
          </a:p>
        </p:txBody>
      </p:sp>
      <p:pic>
        <p:nvPicPr>
          <p:cNvPr id="71684" name="Picture 3" descr="j0078622"/>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miter lim="800000"/>
            <a:headEnd/>
            <a:tailEnd/>
          </a:ln>
        </p:spPr>
      </p:pic>
      <p:pic>
        <p:nvPicPr>
          <p:cNvPr id="71685" name="Picture 4" descr="j0078622"/>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miter lim="800000"/>
            <a:headEnd/>
            <a:tailEnd/>
          </a:ln>
        </p:spPr>
      </p:pic>
      <p:pic>
        <p:nvPicPr>
          <p:cNvPr id="71686" name="Picture 5" descr="press-release"/>
          <p:cNvPicPr>
            <a:picLocks noGrp="1" noChangeAspect="1" noChangeArrowheads="1"/>
          </p:cNvPicPr>
          <p:nvPr>
            <p:ph type="title"/>
          </p:nvPr>
        </p:nvPicPr>
        <p:blipFill>
          <a:blip r:embed="rId4">
            <a:lum contrast="6000"/>
          </a:blip>
          <a:srcRect/>
          <a:stretch>
            <a:fillRect/>
          </a:stretch>
        </p:blipFill>
        <p:spPr>
          <a:xfrm>
            <a:off x="0" y="0"/>
            <a:ext cx="9144000" cy="1662113"/>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F9EC52C-D9C1-4853-B61D-09C1782D120C}" type="slidenum">
              <a:rPr lang="en-US" sz="1400" b="0" i="0"/>
              <a:pPr algn="r"/>
              <a:t>29</a:t>
            </a:fld>
            <a:endParaRPr lang="en-US" sz="1400" b="0" i="0"/>
          </a:p>
        </p:txBody>
      </p:sp>
      <p:sp>
        <p:nvSpPr>
          <p:cNvPr id="7373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3A5C292-F277-4688-B4D0-2BC131408DA4}" type="slidenum">
              <a:rPr lang="en-US" sz="1400" b="0" i="0"/>
              <a:pPr algn="r"/>
              <a:t>29</a:t>
            </a:fld>
            <a:endParaRPr lang="en-US" sz="1400" b="0" i="0"/>
          </a:p>
        </p:txBody>
      </p:sp>
      <p:sp>
        <p:nvSpPr>
          <p:cNvPr id="73731" name="Rectangle 2"/>
          <p:cNvSpPr>
            <a:spLocks noChangeArrowheads="1"/>
          </p:cNvSpPr>
          <p:nvPr/>
        </p:nvSpPr>
        <p:spPr bwMode="auto">
          <a:xfrm>
            <a:off x="685800" y="1981200"/>
            <a:ext cx="7696200" cy="1676400"/>
          </a:xfrm>
          <a:prstGeom prst="rect">
            <a:avLst/>
          </a:prstGeom>
          <a:solidFill>
            <a:schemeClr val="accent1"/>
          </a:solidFill>
          <a:ln w="9525" algn="ctr">
            <a:solidFill>
              <a:schemeClr val="tx1"/>
            </a:solidFill>
            <a:miter lim="800000"/>
            <a:headEnd/>
            <a:tailEnd/>
          </a:ln>
        </p:spPr>
        <p:txBody>
          <a:bodyPr anchor="ctr">
            <a:spAutoFit/>
          </a:bodyPr>
          <a:lstStyle/>
          <a:p>
            <a:pPr algn="ctr"/>
            <a:endParaRPr lang="en-US" i="0"/>
          </a:p>
        </p:txBody>
      </p:sp>
      <p:sp>
        <p:nvSpPr>
          <p:cNvPr id="73732" name="Rectangle 3"/>
          <p:cNvSpPr>
            <a:spLocks noGrp="1" noChangeArrowheads="1"/>
          </p:cNvSpPr>
          <p:nvPr>
            <p:ph type="ctrTitle" idx="4294967295"/>
          </p:nvPr>
        </p:nvSpPr>
        <p:spPr>
          <a:xfrm>
            <a:off x="609600" y="2035175"/>
            <a:ext cx="7772400" cy="1470025"/>
          </a:xfrm>
        </p:spPr>
        <p:txBody>
          <a:bodyPr/>
          <a:lstStyle/>
          <a:p>
            <a:pPr eaLnBrk="1" hangingPunct="1"/>
            <a:r>
              <a:rPr lang="en-US" b="1" smtClean="0"/>
              <a:t>2010 Study Preliminary Results</a:t>
            </a:r>
          </a:p>
        </p:txBody>
      </p:sp>
      <p:sp>
        <p:nvSpPr>
          <p:cNvPr id="73733" name="Rectangle 4"/>
          <p:cNvSpPr>
            <a:spLocks noGrp="1" noChangeArrowheads="1"/>
          </p:cNvSpPr>
          <p:nvPr>
            <p:ph type="subTitle" idx="4294967295"/>
          </p:nvPr>
        </p:nvSpPr>
        <p:spPr>
          <a:xfrm>
            <a:off x="1295400" y="4343400"/>
            <a:ext cx="6400800" cy="1371600"/>
          </a:xfrm>
        </p:spPr>
        <p:txBody>
          <a:bodyPr/>
          <a:lstStyle/>
          <a:p>
            <a:pPr marL="0" indent="0" algn="ctr" eaLnBrk="1" hangingPunct="1">
              <a:buFontTx/>
              <a:buNone/>
            </a:pPr>
            <a:r>
              <a:rPr lang="en-US" b="1" smtClean="0"/>
              <a:t>Joey West</a:t>
            </a:r>
          </a:p>
          <a:p>
            <a:pPr marL="0" indent="0" algn="ctr" eaLnBrk="1" hangingPunct="1">
              <a:buFontTx/>
              <a:buNone/>
            </a:pPr>
            <a:r>
              <a:rPr lang="en-US" b="1" smtClean="0"/>
              <a:t>Progress Energy</a:t>
            </a:r>
          </a:p>
        </p:txBody>
      </p:sp>
      <p:pic>
        <p:nvPicPr>
          <p:cNvPr id="73734"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2C02B121-4B53-41C1-AE47-A0124E3A87B2}" type="slidenum">
              <a:rPr lang="en-US" sz="1400" b="0" i="0"/>
              <a:pPr algn="r"/>
              <a:t>30</a:t>
            </a:fld>
            <a:endParaRPr lang="en-US" sz="1400" b="0" i="0"/>
          </a:p>
        </p:txBody>
      </p:sp>
      <p:sp>
        <p:nvSpPr>
          <p:cNvPr id="7577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A12F8B9-1BA0-4AF7-807B-AC27FBAFA75D}" type="slidenum">
              <a:rPr lang="en-US" sz="1400" b="0" i="0"/>
              <a:pPr algn="r"/>
              <a:t>30</a:t>
            </a:fld>
            <a:endParaRPr lang="en-US" sz="1400" b="0" i="0"/>
          </a:p>
        </p:txBody>
      </p:sp>
      <p:pic>
        <p:nvPicPr>
          <p:cNvPr id="75779"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75780" name="Subtitle 6"/>
          <p:cNvSpPr>
            <a:spLocks noGrp="1"/>
          </p:cNvSpPr>
          <p:nvPr>
            <p:ph type="subTitle" idx="4294967295"/>
          </p:nvPr>
        </p:nvSpPr>
        <p:spPr>
          <a:xfrm>
            <a:off x="419100" y="2732088"/>
            <a:ext cx="8305800" cy="4038600"/>
          </a:xfrm>
        </p:spPr>
        <p:txBody>
          <a:bodyPr/>
          <a:lstStyle/>
          <a:p>
            <a:pPr marL="623888" indent="-457200">
              <a:lnSpc>
                <a:spcPct val="90000"/>
              </a:lnSpc>
              <a:buFontTx/>
              <a:buNone/>
              <a:tabLst>
                <a:tab pos="965200" algn="l"/>
              </a:tabLst>
            </a:pPr>
            <a:r>
              <a:rPr lang="en-US" sz="2800" b="1" smtClean="0"/>
              <a:t>2015 &amp; 2020 Summer</a:t>
            </a:r>
          </a:p>
          <a:p>
            <a:pPr marL="623888" indent="-457200">
              <a:lnSpc>
                <a:spcPct val="90000"/>
              </a:lnSpc>
              <a:buFont typeface="Wingdings" pitchFamily="2" charset="2"/>
              <a:buChar char="Ø"/>
              <a:tabLst>
                <a:tab pos="965200" algn="l"/>
              </a:tabLst>
            </a:pPr>
            <a:r>
              <a:rPr lang="en-US" sz="2800" smtClean="0"/>
              <a:t>No new issues identified in Eastern or Western Areas</a:t>
            </a:r>
          </a:p>
          <a:p>
            <a:pPr marL="1196975" lvl="1" indent="-284163">
              <a:lnSpc>
                <a:spcPct val="90000"/>
              </a:lnSpc>
              <a:buFont typeface="Arial" charset="0"/>
              <a:buChar char="-"/>
              <a:tabLst>
                <a:tab pos="965200" algn="l"/>
              </a:tabLst>
            </a:pPr>
            <a:r>
              <a:rPr lang="en-US" sz="2400" smtClean="0"/>
              <a:t>Projects already in the Collaborative Plan to address network loadings</a:t>
            </a:r>
            <a:r>
              <a:rPr lang="en-US" sz="2000" smtClean="0"/>
              <a:t/>
            </a:r>
            <a:br>
              <a:rPr lang="en-US" sz="2000" smtClean="0"/>
            </a:br>
            <a:endParaRPr lang="en-US" sz="2000" smtClean="0"/>
          </a:p>
          <a:p>
            <a:pPr marL="623888" indent="-457200">
              <a:lnSpc>
                <a:spcPct val="90000"/>
              </a:lnSpc>
              <a:buFontTx/>
              <a:buNone/>
              <a:tabLst>
                <a:tab pos="965200" algn="l"/>
              </a:tabLst>
            </a:pPr>
            <a:r>
              <a:rPr lang="en-US" sz="2800" b="1" smtClean="0"/>
              <a:t>2015-16 Winter</a:t>
            </a:r>
          </a:p>
          <a:p>
            <a:pPr marL="623888" indent="-457200">
              <a:lnSpc>
                <a:spcPct val="90000"/>
              </a:lnSpc>
              <a:buFont typeface="Wingdings" pitchFamily="2" charset="2"/>
              <a:buChar char="Ø"/>
              <a:tabLst>
                <a:tab pos="965200" algn="l"/>
              </a:tabLst>
            </a:pPr>
            <a:r>
              <a:rPr lang="en-US" sz="2800" smtClean="0"/>
              <a:t>No new Issues identified in Western Area</a:t>
            </a:r>
            <a:r>
              <a:rPr lang="en-US" sz="2400" smtClean="0"/>
              <a:t/>
            </a:r>
            <a:br>
              <a:rPr lang="en-US" sz="2400" smtClean="0"/>
            </a:br>
            <a:endParaRPr lang="en-US" sz="2000" smtClean="0"/>
          </a:p>
          <a:p>
            <a:pPr marL="623888" indent="-45720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solidFill>
                  <a:schemeClr val="tx2"/>
                </a:solidFill>
              </a:rPr>
              <a:t>Preliminary Base Case Results – Progress Energy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74AB0274-6A2E-4D7C-B31E-BD1B87515074}" type="slidenum">
              <a:rPr lang="en-US" sz="1400" b="0" i="0"/>
              <a:pPr algn="r"/>
              <a:t>31</a:t>
            </a:fld>
            <a:endParaRPr lang="en-US" sz="1400" b="0" i="0"/>
          </a:p>
        </p:txBody>
      </p:sp>
      <p:sp>
        <p:nvSpPr>
          <p:cNvPr id="7782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DBE885B-0809-41B5-863A-84584D4839E3}" type="slidenum">
              <a:rPr lang="en-US" sz="1400" b="0" i="0"/>
              <a:pPr algn="r"/>
              <a:t>31</a:t>
            </a:fld>
            <a:endParaRPr lang="en-US" sz="1400" b="0" i="0"/>
          </a:p>
        </p:txBody>
      </p:sp>
      <p:pic>
        <p:nvPicPr>
          <p:cNvPr id="77827"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77828" name="Subtitle 6"/>
          <p:cNvSpPr>
            <a:spLocks noGrp="1"/>
          </p:cNvSpPr>
          <p:nvPr>
            <p:ph type="subTitle" idx="4294967295"/>
          </p:nvPr>
        </p:nvSpPr>
        <p:spPr>
          <a:xfrm>
            <a:off x="419100" y="2314575"/>
            <a:ext cx="8531225" cy="4038600"/>
          </a:xfrm>
        </p:spPr>
        <p:txBody>
          <a:bodyPr/>
          <a:lstStyle/>
          <a:p>
            <a:pPr marL="566738" indent="-400050">
              <a:lnSpc>
                <a:spcPct val="90000"/>
              </a:lnSpc>
              <a:buFontTx/>
              <a:buNone/>
              <a:tabLst>
                <a:tab pos="965200" algn="l"/>
              </a:tabLst>
            </a:pPr>
            <a:r>
              <a:rPr lang="en-US" sz="2800" b="1" smtClean="0"/>
              <a:t>Contingencies and Year Upgrade Needed:</a:t>
            </a:r>
          </a:p>
          <a:p>
            <a:pPr marL="566738" indent="-400050">
              <a:lnSpc>
                <a:spcPct val="90000"/>
              </a:lnSpc>
              <a:spcAft>
                <a:spcPct val="20000"/>
              </a:spcAft>
              <a:buFont typeface="Wingdings" pitchFamily="2" charset="2"/>
              <a:buChar char="Ø"/>
              <a:tabLst>
                <a:tab pos="965200" algn="l"/>
              </a:tabLst>
            </a:pPr>
            <a:r>
              <a:rPr lang="en-US" sz="2800" smtClean="0"/>
              <a:t>Transformer replacement (loss of parallel bank)</a:t>
            </a:r>
          </a:p>
          <a:p>
            <a:pPr marL="1030288" lvl="1" indent="-349250">
              <a:lnSpc>
                <a:spcPct val="90000"/>
              </a:lnSpc>
              <a:spcAft>
                <a:spcPct val="20000"/>
              </a:spcAft>
              <a:buFont typeface="Arial" charset="0"/>
              <a:buChar char="-"/>
              <a:tabLst>
                <a:tab pos="965200" algn="l"/>
              </a:tabLst>
            </a:pPr>
            <a:r>
              <a:rPr lang="en-US" sz="2400" smtClean="0"/>
              <a:t>Sadler 230/100kV transformer, 2019 </a:t>
            </a:r>
            <a:br>
              <a:rPr lang="en-US" sz="2400" smtClean="0"/>
            </a:br>
            <a:r>
              <a:rPr lang="en-US" sz="2400" smtClean="0"/>
              <a:t>(presently scheduled for 2016)</a:t>
            </a:r>
            <a:endParaRPr lang="en-US" smtClean="0"/>
          </a:p>
          <a:p>
            <a:pPr marL="566738" indent="-400050">
              <a:lnSpc>
                <a:spcPct val="90000"/>
              </a:lnSpc>
              <a:spcAft>
                <a:spcPct val="20000"/>
              </a:spcAft>
              <a:buFont typeface="Wingdings" pitchFamily="2" charset="2"/>
              <a:buChar char="Ø"/>
              <a:tabLst>
                <a:tab pos="965200" algn="l"/>
              </a:tabLst>
            </a:pPr>
            <a:r>
              <a:rPr lang="en-US" sz="2800" smtClean="0"/>
              <a:t>Upgrades needed for loss of parallel line:</a:t>
            </a:r>
          </a:p>
          <a:p>
            <a:pPr marL="1030288" lvl="1" indent="-349250">
              <a:lnSpc>
                <a:spcPct val="90000"/>
              </a:lnSpc>
              <a:spcAft>
                <a:spcPct val="20000"/>
              </a:spcAft>
              <a:buFont typeface="Arial" charset="0"/>
              <a:buChar char="-"/>
              <a:tabLst>
                <a:tab pos="965200" algn="l"/>
              </a:tabLst>
            </a:pPr>
            <a:r>
              <a:rPr lang="en-US" sz="2400" smtClean="0"/>
              <a:t>London Creek 230kV line, 2020</a:t>
            </a:r>
          </a:p>
          <a:p>
            <a:pPr marL="566738" indent="-400050">
              <a:lnSpc>
                <a:spcPct val="90000"/>
              </a:lnSpc>
              <a:spcAft>
                <a:spcPct val="20000"/>
              </a:spcAft>
              <a:buFont typeface="Wingdings" pitchFamily="2" charset="2"/>
              <a:buChar char="Ø"/>
              <a:tabLst>
                <a:tab pos="965200" algn="l"/>
              </a:tabLst>
            </a:pPr>
            <a:r>
              <a:rPr lang="en-US" sz="2800" smtClean="0"/>
              <a:t>Operating guides needed for loss of parallel line:</a:t>
            </a:r>
          </a:p>
          <a:p>
            <a:pPr marL="1030288" lvl="1" indent="-349250">
              <a:lnSpc>
                <a:spcPct val="90000"/>
              </a:lnSpc>
              <a:spcAft>
                <a:spcPct val="20000"/>
              </a:spcAft>
              <a:buFont typeface="Arial" charset="0"/>
              <a:buChar char="-"/>
              <a:tabLst>
                <a:tab pos="965200" algn="l"/>
              </a:tabLst>
            </a:pPr>
            <a:r>
              <a:rPr lang="en-US" sz="2400" smtClean="0"/>
              <a:t>Norman 230kV line, 2018</a:t>
            </a:r>
          </a:p>
        </p:txBody>
      </p:sp>
      <p:sp>
        <p:nvSpPr>
          <p:cNvPr id="321541" name="Rectangle 3"/>
          <p:cNvSpPr>
            <a:spLocks noChangeArrowheads="1"/>
          </p:cNvSpPr>
          <p:nvPr/>
        </p:nvSpPr>
        <p:spPr bwMode="auto">
          <a:xfrm>
            <a:off x="533400" y="1295400"/>
            <a:ext cx="8229600" cy="827088"/>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Preliminary Base Case Results - Duke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D7CAEB6-D5C1-4A43-8E6A-21596B95A11B}" type="slidenum">
              <a:rPr lang="en-US" sz="1400" b="0" i="0"/>
              <a:pPr algn="r"/>
              <a:t>32</a:t>
            </a:fld>
            <a:endParaRPr lang="en-US" sz="1400" b="0" i="0"/>
          </a:p>
        </p:txBody>
      </p:sp>
      <p:sp>
        <p:nvSpPr>
          <p:cNvPr id="7987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E559581-AA4A-4F5E-ADFB-D2C43EB7F356}" type="slidenum">
              <a:rPr lang="en-US" sz="1400" b="0" i="0"/>
              <a:pPr algn="r"/>
              <a:t>32</a:t>
            </a:fld>
            <a:endParaRPr lang="en-US" sz="1400" b="0" i="0"/>
          </a:p>
        </p:txBody>
      </p:sp>
      <p:pic>
        <p:nvPicPr>
          <p:cNvPr id="79875"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79876" name="Subtitle 6"/>
          <p:cNvSpPr>
            <a:spLocks noGrp="1"/>
          </p:cNvSpPr>
          <p:nvPr>
            <p:ph type="subTitle" idx="4294967295"/>
          </p:nvPr>
        </p:nvSpPr>
        <p:spPr>
          <a:xfrm>
            <a:off x="419100" y="2314575"/>
            <a:ext cx="8382000" cy="4038600"/>
          </a:xfrm>
        </p:spPr>
        <p:txBody>
          <a:bodyPr/>
          <a:lstStyle/>
          <a:p>
            <a:pPr marL="566738" indent="-400050">
              <a:lnSpc>
                <a:spcPct val="90000"/>
              </a:lnSpc>
              <a:spcAft>
                <a:spcPct val="20000"/>
              </a:spcAft>
              <a:buFontTx/>
              <a:buNone/>
              <a:tabLst>
                <a:tab pos="965200" algn="l"/>
              </a:tabLst>
            </a:pPr>
            <a:r>
              <a:rPr lang="en-US" sz="2800" b="1" smtClean="0"/>
              <a:t>Projects now outside of planning window:</a:t>
            </a:r>
          </a:p>
          <a:p>
            <a:pPr marL="566738" indent="-400050">
              <a:lnSpc>
                <a:spcPct val="90000"/>
              </a:lnSpc>
              <a:spcAft>
                <a:spcPct val="20000"/>
              </a:spcAft>
              <a:buFont typeface="Wingdings" pitchFamily="2" charset="2"/>
              <a:buChar char="Ø"/>
              <a:tabLst>
                <a:tab pos="965200" algn="l"/>
              </a:tabLst>
            </a:pPr>
            <a:r>
              <a:rPr lang="en-US" sz="2800" smtClean="0"/>
              <a:t>Fisher 230 kV line (for loss of parallel line)</a:t>
            </a:r>
          </a:p>
          <a:p>
            <a:pPr marL="1030288" lvl="1" indent="-349250">
              <a:lnSpc>
                <a:spcPct val="90000"/>
              </a:lnSpc>
              <a:spcAft>
                <a:spcPct val="20000"/>
              </a:spcAft>
              <a:buFont typeface="Arial" charset="0"/>
              <a:buChar char="-"/>
              <a:tabLst>
                <a:tab pos="965200" algn="l"/>
              </a:tabLst>
            </a:pPr>
            <a:r>
              <a:rPr lang="en-US" sz="2400" smtClean="0"/>
              <a:t>Pushed back from 2017</a:t>
            </a:r>
          </a:p>
          <a:p>
            <a:pPr marL="1030288" lvl="1" indent="-349250">
              <a:lnSpc>
                <a:spcPct val="90000"/>
              </a:lnSpc>
              <a:buFontTx/>
              <a:buNone/>
              <a:tabLst>
                <a:tab pos="965200" algn="l"/>
              </a:tabLst>
            </a:pPr>
            <a:endParaRPr lang="en-US" smtClean="0"/>
          </a:p>
        </p:txBody>
      </p:sp>
      <p:sp>
        <p:nvSpPr>
          <p:cNvPr id="321541" name="Rectangle 3"/>
          <p:cNvSpPr>
            <a:spLocks noChangeArrowheads="1"/>
          </p:cNvSpPr>
          <p:nvPr/>
        </p:nvSpPr>
        <p:spPr bwMode="auto">
          <a:xfrm>
            <a:off x="533400" y="1295400"/>
            <a:ext cx="8229600" cy="827088"/>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Preliminary Base Case Results - Duke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CF554001-6D44-4CBB-B87A-1BF5B5521509}" type="slidenum">
              <a:rPr lang="en-US" sz="1400" b="0" i="0"/>
              <a:pPr algn="r"/>
              <a:t>33</a:t>
            </a:fld>
            <a:endParaRPr lang="en-US" sz="1400" b="0" i="0"/>
          </a:p>
        </p:txBody>
      </p:sp>
      <p:sp>
        <p:nvSpPr>
          <p:cNvPr id="8192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DE92112-1288-4DF3-BF5E-628814C72D4A}" type="slidenum">
              <a:rPr lang="en-US" sz="1400" b="0" i="0"/>
              <a:pPr algn="r"/>
              <a:t>33</a:t>
            </a:fld>
            <a:endParaRPr lang="en-US" sz="1400" b="0" i="0"/>
          </a:p>
        </p:txBody>
      </p:sp>
      <p:pic>
        <p:nvPicPr>
          <p:cNvPr id="81923"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81924"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graphicFrame>
        <p:nvGraphicFramePr>
          <p:cNvPr id="8" name="Table 7"/>
          <p:cNvGraphicFramePr>
            <a:graphicFrameLocks noGrp="1"/>
          </p:cNvGraphicFramePr>
          <p:nvPr/>
        </p:nvGraphicFramePr>
        <p:xfrm>
          <a:off x="952500" y="2874963"/>
          <a:ext cx="7429500" cy="2819400"/>
        </p:xfrm>
        <a:graphic>
          <a:graphicData uri="http://schemas.openxmlformats.org/drawingml/2006/table">
            <a:tbl>
              <a:tblPr firstRow="1"/>
              <a:tblGrid>
                <a:gridCol w="1211332"/>
                <a:gridCol w="2382285"/>
                <a:gridCol w="1009443"/>
                <a:gridCol w="847932"/>
                <a:gridCol w="1978508"/>
              </a:tblGrid>
              <a:tr h="884518">
                <a:tc>
                  <a:txBody>
                    <a:bodyPr/>
                    <a:lstStyle/>
                    <a:p>
                      <a:pPr marL="0" marR="0" algn="ctr">
                        <a:spcBef>
                          <a:spcPts val="0"/>
                        </a:spcBef>
                        <a:spcAft>
                          <a:spcPts val="0"/>
                        </a:spcAft>
                      </a:pPr>
                      <a:r>
                        <a:rPr lang="en-US" sz="1800" b="1" dirty="0">
                          <a:solidFill>
                            <a:srgbClr val="000000"/>
                          </a:solidFill>
                          <a:latin typeface="Arial" pitchFamily="34" charset="0"/>
                          <a:ea typeface="Times New Roman"/>
                          <a:cs typeface="Arial" pitchFamily="34" charset="0"/>
                        </a:rPr>
                        <a:t>Request</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000000"/>
                          </a:solidFill>
                          <a:latin typeface="Arial" pitchFamily="34" charset="0"/>
                          <a:ea typeface="Times New Roman"/>
                          <a:cs typeface="Arial" pitchFamily="34" charset="0"/>
                        </a:rPr>
                        <a:t>SOURCE</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000000"/>
                          </a:solidFill>
                          <a:latin typeface="Arial" pitchFamily="34" charset="0"/>
                          <a:ea typeface="Times New Roman"/>
                          <a:cs typeface="Arial" pitchFamily="34" charset="0"/>
                        </a:rPr>
                        <a:t>SINK</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000000"/>
                          </a:solidFill>
                          <a:latin typeface="Arial" pitchFamily="34" charset="0"/>
                          <a:ea typeface="Times New Roman"/>
                          <a:cs typeface="Arial" pitchFamily="34" charset="0"/>
                        </a:rPr>
                        <a:t>MW</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000000"/>
                          </a:solidFill>
                          <a:latin typeface="Arial" pitchFamily="34" charset="0"/>
                          <a:ea typeface="Times New Roman"/>
                          <a:cs typeface="Arial" pitchFamily="34" charset="0"/>
                        </a:rPr>
                        <a:t>Service Dates</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721">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Cleveland Co. site</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CPLE</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1000</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1/12 to 1/22</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721">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2</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Cleveland Co. site</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DVP</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1000</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1/12 to 1/22</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721">
                <a:tc>
                  <a:txBody>
                    <a:bodyPr/>
                    <a:lstStyle/>
                    <a:p>
                      <a:pPr marL="0" marR="0" algn="ctr">
                        <a:spcBef>
                          <a:spcPts val="0"/>
                        </a:spcBef>
                        <a:spcAft>
                          <a:spcPts val="0"/>
                        </a:spcAft>
                      </a:pPr>
                      <a:r>
                        <a:rPr lang="en-US" sz="1800" dirty="0">
                          <a:solidFill>
                            <a:srgbClr val="000000"/>
                          </a:solidFill>
                          <a:latin typeface="Arial" pitchFamily="34" charset="0"/>
                          <a:ea typeface="Times New Roman"/>
                          <a:cs typeface="Arial" pitchFamily="34" charset="0"/>
                        </a:rPr>
                        <a:t>3</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pitchFamily="34" charset="0"/>
                          <a:ea typeface="Times New Roman"/>
                          <a:cs typeface="Arial" pitchFamily="34" charset="0"/>
                        </a:rPr>
                        <a:t>SOCO</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DVP</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1000</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1/12 to 1/22</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721">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4</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SOCO</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pitchFamily="34" charset="0"/>
                          <a:ea typeface="Times New Roman"/>
                          <a:cs typeface="Arial" pitchFamily="34" charset="0"/>
                        </a:rPr>
                        <a:t>CPLE</a:t>
                      </a:r>
                      <a:endParaRPr lang="en-US" sz="180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pitchFamily="34" charset="0"/>
                          <a:ea typeface="Times New Roman"/>
                          <a:cs typeface="Arial" pitchFamily="34" charset="0"/>
                        </a:rPr>
                        <a:t>1000</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pitchFamily="34" charset="0"/>
                          <a:ea typeface="Times New Roman"/>
                          <a:cs typeface="Arial" pitchFamily="34" charset="0"/>
                        </a:rPr>
                        <a:t>1/12 to 1/22</a:t>
                      </a:r>
                      <a:endParaRPr lang="en-US" sz="1800" dirty="0">
                        <a:latin typeface="Arial" pitchFamily="34" charset="0"/>
                        <a:ea typeface="Times New Roma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8F96F5E3-E22A-4BA3-A36C-D3DE66108253}" type="slidenum">
              <a:rPr lang="en-US" sz="1400" b="0" i="0"/>
              <a:pPr algn="r"/>
              <a:t>34</a:t>
            </a:fld>
            <a:endParaRPr lang="en-US" sz="1400" b="0" i="0"/>
          </a:p>
        </p:txBody>
      </p:sp>
      <p:sp>
        <p:nvSpPr>
          <p:cNvPr id="8397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54E3469-019E-4090-8354-7F55E4D1D7C7}" type="slidenum">
              <a:rPr lang="en-US" sz="1400" b="0" i="0"/>
              <a:pPr algn="r"/>
              <a:t>34</a:t>
            </a:fld>
            <a:endParaRPr lang="en-US" sz="1400" b="0" i="0"/>
          </a:p>
        </p:txBody>
      </p:sp>
      <p:pic>
        <p:nvPicPr>
          <p:cNvPr id="83971"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83973" name="Subtitle 6"/>
          <p:cNvSpPr txBox="1">
            <a:spLocks/>
          </p:cNvSpPr>
          <p:nvPr/>
        </p:nvSpPr>
        <p:spPr bwMode="auto">
          <a:xfrm>
            <a:off x="501650" y="2468563"/>
            <a:ext cx="8305800" cy="4038600"/>
          </a:xfrm>
          <a:prstGeom prst="rect">
            <a:avLst/>
          </a:prstGeom>
          <a:noFill/>
          <a:ln w="9525">
            <a:noFill/>
            <a:miter lim="800000"/>
            <a:headEnd/>
            <a:tailEnd/>
          </a:ln>
        </p:spPr>
        <p:txBody>
          <a:bodyPr/>
          <a:lstStyle/>
          <a:p>
            <a:pPr marL="515938" indent="-349250" eaLnBrk="0" hangingPunct="0">
              <a:lnSpc>
                <a:spcPct val="90000"/>
              </a:lnSpc>
              <a:spcBef>
                <a:spcPct val="20000"/>
              </a:spcBef>
              <a:spcAft>
                <a:spcPct val="30000"/>
              </a:spcAft>
              <a:buFont typeface="Wingdings" pitchFamily="2" charset="2"/>
              <a:buNone/>
              <a:tabLst>
                <a:tab pos="965200" algn="l"/>
              </a:tabLst>
            </a:pPr>
            <a:r>
              <a:rPr lang="en-US" sz="2800" i="0"/>
              <a:t>Request 1- </a:t>
            </a:r>
            <a:r>
              <a:rPr lang="en-US" sz="2800" b="0" i="0"/>
              <a:t>Cleveland County- CPLE 1000 MW</a:t>
            </a:r>
          </a:p>
          <a:p>
            <a:pPr marL="515938" indent="-349250" eaLnBrk="0" hangingPunct="0">
              <a:lnSpc>
                <a:spcPct val="90000"/>
              </a:lnSpc>
              <a:spcBef>
                <a:spcPct val="20000"/>
              </a:spcBef>
              <a:spcAft>
                <a:spcPct val="30000"/>
              </a:spcAft>
              <a:buFont typeface="Wingdings" pitchFamily="2" charset="2"/>
              <a:buChar char="Ø"/>
              <a:tabLst>
                <a:tab pos="965200" algn="l"/>
              </a:tabLst>
            </a:pPr>
            <a:r>
              <a:rPr lang="en-US" sz="2800" u="sng"/>
              <a:t>Progress </a:t>
            </a:r>
          </a:p>
          <a:p>
            <a:pPr marL="973138" lvl="1" indent="-349250" eaLnBrk="0" hangingPunct="0">
              <a:lnSpc>
                <a:spcPct val="90000"/>
              </a:lnSpc>
              <a:spcBef>
                <a:spcPct val="20000"/>
              </a:spcBef>
              <a:spcAft>
                <a:spcPct val="30000"/>
              </a:spcAft>
              <a:buFont typeface="Arial" charset="0"/>
              <a:buChar char="-"/>
              <a:tabLst>
                <a:tab pos="965200" algn="l"/>
              </a:tabLst>
            </a:pPr>
            <a:r>
              <a:rPr lang="en-US" sz="2000" b="0" i="0"/>
              <a:t>Construct Lilesville-Rockingham 230 kV 3</a:t>
            </a:r>
            <a:r>
              <a:rPr lang="en-US" sz="2000" b="0" i="0" baseline="30000"/>
              <a:t>rd</a:t>
            </a:r>
            <a:r>
              <a:rPr lang="en-US" sz="2000" b="0" i="0"/>
              <a:t> Line (14 Miles)</a:t>
            </a:r>
          </a:p>
          <a:p>
            <a:pPr marL="973138" lvl="1" indent="-349250" eaLnBrk="0" hangingPunct="0">
              <a:lnSpc>
                <a:spcPct val="90000"/>
              </a:lnSpc>
              <a:spcBef>
                <a:spcPct val="20000"/>
              </a:spcBef>
              <a:spcAft>
                <a:spcPct val="30000"/>
              </a:spcAft>
              <a:buFont typeface="Arial" charset="0"/>
              <a:buChar char="-"/>
              <a:tabLst>
                <a:tab pos="965200" algn="l"/>
              </a:tabLst>
            </a:pPr>
            <a:r>
              <a:rPr lang="en-US" sz="2000" b="0" i="0"/>
              <a:t>Accelerate Laurinburg 230/115kV Bank Replacement (2-3 yrs)</a:t>
            </a:r>
            <a:br>
              <a:rPr lang="en-US" sz="2000" b="0" i="0"/>
            </a:br>
            <a:r>
              <a:rPr lang="en-US" sz="2000" b="0" i="0"/>
              <a:t>scheduled for 2017</a:t>
            </a:r>
          </a:p>
          <a:p>
            <a:pPr marL="973138" lvl="1" indent="-349250" eaLnBrk="0" hangingPunct="0">
              <a:lnSpc>
                <a:spcPct val="90000"/>
              </a:lnSpc>
              <a:spcBef>
                <a:spcPct val="20000"/>
              </a:spcBef>
              <a:spcAft>
                <a:spcPct val="30000"/>
              </a:spcAft>
              <a:buFont typeface="Arial" charset="0"/>
              <a:buChar char="-"/>
              <a:tabLst>
                <a:tab pos="965200" algn="l"/>
              </a:tabLst>
            </a:pPr>
            <a:r>
              <a:rPr lang="en-US" sz="2000" b="0" i="0"/>
              <a:t>Accelerate Falls 2</a:t>
            </a:r>
            <a:r>
              <a:rPr lang="en-US" sz="2000" b="0" i="0" baseline="30000"/>
              <a:t>nd</a:t>
            </a:r>
            <a:r>
              <a:rPr lang="en-US" sz="2000" b="0" i="0"/>
              <a:t>- 230/115kV Bank Installation (1-2 yrs)</a:t>
            </a:r>
            <a:br>
              <a:rPr lang="en-US" sz="2000" b="0" i="0"/>
            </a:br>
            <a:r>
              <a:rPr lang="en-US" sz="2000" b="0" i="0"/>
              <a:t>scheduled for 2016</a:t>
            </a:r>
          </a:p>
          <a:p>
            <a:pPr marL="973138" lvl="1" indent="-349250" eaLnBrk="0" hangingPunct="0">
              <a:lnSpc>
                <a:spcPct val="90000"/>
              </a:lnSpc>
              <a:spcBef>
                <a:spcPct val="20000"/>
              </a:spcBef>
              <a:spcAft>
                <a:spcPct val="30000"/>
              </a:spcAft>
              <a:buFont typeface="Arial" charset="0"/>
              <a:buChar char="-"/>
              <a:tabLst>
                <a:tab pos="965200" algn="l"/>
              </a:tabLst>
            </a:pPr>
            <a:r>
              <a:rPr lang="en-US" sz="2000" b="0" i="0"/>
              <a:t>Potentially Accelerate Durham-RTP 230 kV Reconductor scheduled for 2020</a:t>
            </a:r>
          </a:p>
          <a:p>
            <a:pPr marL="973138" lvl="1" indent="-349250" eaLnBrk="0" hangingPunct="0">
              <a:lnSpc>
                <a:spcPct val="90000"/>
              </a:lnSpc>
              <a:spcBef>
                <a:spcPct val="20000"/>
              </a:spcBef>
              <a:buFont typeface="Arial" charset="0"/>
              <a:buChar char="•"/>
              <a:tabLst>
                <a:tab pos="965200" algn="l"/>
              </a:tabLst>
            </a:pPr>
            <a:endParaRPr lang="en-US" sz="2000" b="0" i="0"/>
          </a:p>
          <a:p>
            <a:pPr marL="515938" indent="-349250" eaLnBrk="0" hangingPunct="0">
              <a:lnSpc>
                <a:spcPct val="90000"/>
              </a:lnSpc>
              <a:spcBef>
                <a:spcPct val="20000"/>
              </a:spcBef>
              <a:tabLst>
                <a:tab pos="965200" algn="l"/>
              </a:tabLst>
            </a:pPr>
            <a:endParaRPr lang="en-US" b="0" i="0" u="sng"/>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E6BB397A-C0B7-420A-8C1A-DC1DBFA6890E}" type="slidenum">
              <a:rPr lang="en-US" sz="1400" b="0" i="0"/>
              <a:pPr algn="r"/>
              <a:t>35</a:t>
            </a:fld>
            <a:endParaRPr lang="en-US" sz="1400" b="0" i="0"/>
          </a:p>
        </p:txBody>
      </p:sp>
      <p:sp>
        <p:nvSpPr>
          <p:cNvPr id="8601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EC0A2D0-F64A-4760-8ACC-35E45DE7A562}" type="slidenum">
              <a:rPr lang="en-US" sz="1400" b="0" i="0"/>
              <a:pPr algn="r"/>
              <a:t>35</a:t>
            </a:fld>
            <a:endParaRPr lang="en-US" sz="1400" b="0" i="0"/>
          </a:p>
        </p:txBody>
      </p:sp>
      <p:pic>
        <p:nvPicPr>
          <p:cNvPr id="86019"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86021" name="Subtitle 6"/>
          <p:cNvSpPr txBox="1">
            <a:spLocks/>
          </p:cNvSpPr>
          <p:nvPr/>
        </p:nvSpPr>
        <p:spPr bwMode="auto">
          <a:xfrm>
            <a:off x="501650" y="2468563"/>
            <a:ext cx="8305800" cy="4038600"/>
          </a:xfrm>
          <a:prstGeom prst="rect">
            <a:avLst/>
          </a:prstGeom>
          <a:noFill/>
          <a:ln w="9525">
            <a:noFill/>
            <a:miter lim="800000"/>
            <a:headEnd/>
            <a:tailEnd/>
          </a:ln>
        </p:spPr>
        <p:txBody>
          <a:bodyPr/>
          <a:lstStyle/>
          <a:p>
            <a:pPr marL="515938" indent="-349250" eaLnBrk="0" hangingPunct="0">
              <a:lnSpc>
                <a:spcPct val="90000"/>
              </a:lnSpc>
              <a:spcBef>
                <a:spcPct val="20000"/>
              </a:spcBef>
              <a:buFont typeface="Wingdings" pitchFamily="2" charset="2"/>
              <a:buNone/>
              <a:tabLst>
                <a:tab pos="965200" algn="l"/>
              </a:tabLst>
            </a:pPr>
            <a:r>
              <a:rPr lang="en-US" sz="2800" i="0"/>
              <a:t>Request 1- </a:t>
            </a:r>
            <a:r>
              <a:rPr lang="en-US" sz="2800" b="0" i="0"/>
              <a:t>Cleveland County- CPLE 1000 MW</a:t>
            </a:r>
          </a:p>
          <a:p>
            <a:pPr marL="515938" indent="-349250" eaLnBrk="0" hangingPunct="0">
              <a:lnSpc>
                <a:spcPct val="90000"/>
              </a:lnSpc>
              <a:spcBef>
                <a:spcPct val="25000"/>
              </a:spcBef>
              <a:spcAft>
                <a:spcPct val="30000"/>
              </a:spcAft>
              <a:buFont typeface="Wingdings" pitchFamily="2" charset="2"/>
              <a:buChar char="Ø"/>
              <a:tabLst>
                <a:tab pos="965200" algn="l"/>
              </a:tabLst>
            </a:pPr>
            <a:r>
              <a:rPr lang="en-US" sz="2800" u="sng"/>
              <a:t>Duke</a:t>
            </a:r>
            <a:endParaRPr lang="en-US" sz="2800" u="sng">
              <a:solidFill>
                <a:srgbClr val="FF0000"/>
              </a:solidFill>
            </a:endParaRPr>
          </a:p>
          <a:p>
            <a:pPr marL="973138" lvl="1" indent="-349250">
              <a:lnSpc>
                <a:spcPct val="90000"/>
              </a:lnSpc>
              <a:spcBef>
                <a:spcPct val="25000"/>
              </a:spcBef>
              <a:spcAft>
                <a:spcPct val="30000"/>
              </a:spcAft>
              <a:buFont typeface="Arial" charset="0"/>
              <a:buChar char="-"/>
              <a:tabLst>
                <a:tab pos="965200" algn="l"/>
              </a:tabLst>
            </a:pPr>
            <a:r>
              <a:rPr lang="en-US" sz="2400" b="0" i="0"/>
              <a:t>Parkwood 500/230 kV transformer </a:t>
            </a:r>
            <a:br>
              <a:rPr lang="en-US" sz="2400" b="0" i="0"/>
            </a:br>
            <a:r>
              <a:rPr lang="en-US" sz="2400" b="0" i="0"/>
              <a:t>(for loss of parallel bank)</a:t>
            </a:r>
            <a:r>
              <a:rPr lang="en-US" sz="2400" i="0"/>
              <a:t/>
            </a:r>
            <a:br>
              <a:rPr lang="en-US" sz="2400" i="0"/>
            </a:br>
            <a:r>
              <a:rPr lang="en-US" sz="2000" i="0"/>
              <a:t>Operating guide needed by 2020</a:t>
            </a:r>
          </a:p>
          <a:p>
            <a:pPr marL="515938" indent="-349250" eaLnBrk="0" hangingPunct="0">
              <a:lnSpc>
                <a:spcPct val="90000"/>
              </a:lnSpc>
              <a:spcBef>
                <a:spcPct val="25000"/>
              </a:spcBef>
              <a:spcAft>
                <a:spcPct val="30000"/>
              </a:spcAft>
              <a:tabLst>
                <a:tab pos="965200" algn="l"/>
              </a:tabLst>
            </a:pPr>
            <a:endParaRPr lang="en-US" b="0" i="0" u="sng"/>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5E3344B0-7BB7-459A-B7F6-621A1BEB12E3}" type="slidenum">
              <a:rPr lang="en-US" sz="1400" b="0" i="0"/>
              <a:pPr algn="r"/>
              <a:t>36</a:t>
            </a:fld>
            <a:endParaRPr lang="en-US" sz="1400" b="0" i="0"/>
          </a:p>
        </p:txBody>
      </p:sp>
      <p:sp>
        <p:nvSpPr>
          <p:cNvPr id="8806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9174038-7B3B-440C-88FA-D9F9185A0AAC}" type="slidenum">
              <a:rPr lang="en-US" sz="1400" b="0" i="0"/>
              <a:pPr algn="r"/>
              <a:t>36</a:t>
            </a:fld>
            <a:endParaRPr lang="en-US" sz="1400" b="0" i="0"/>
          </a:p>
        </p:txBody>
      </p:sp>
      <p:pic>
        <p:nvPicPr>
          <p:cNvPr id="88067"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88068"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88070" name="Subtitle 6"/>
          <p:cNvSpPr txBox="1">
            <a:spLocks/>
          </p:cNvSpPr>
          <p:nvPr/>
        </p:nvSpPr>
        <p:spPr bwMode="auto">
          <a:xfrm>
            <a:off x="501650" y="2468563"/>
            <a:ext cx="8305800" cy="3457575"/>
          </a:xfrm>
          <a:prstGeom prst="rect">
            <a:avLst/>
          </a:prstGeom>
          <a:noFill/>
          <a:ln w="9525">
            <a:noFill/>
            <a:miter lim="800000"/>
            <a:headEnd/>
            <a:tailEnd/>
          </a:ln>
        </p:spPr>
        <p:txBody>
          <a:bodyPr/>
          <a:lstStyle/>
          <a:p>
            <a:pPr marL="515938" indent="-349250" eaLnBrk="0" hangingPunct="0">
              <a:lnSpc>
                <a:spcPct val="90000"/>
              </a:lnSpc>
              <a:spcBef>
                <a:spcPct val="20000"/>
              </a:spcBef>
              <a:buFont typeface="Wingdings" pitchFamily="2" charset="2"/>
              <a:buNone/>
              <a:tabLst>
                <a:tab pos="965200" algn="l"/>
              </a:tabLst>
            </a:pPr>
            <a:r>
              <a:rPr lang="en-US" sz="2800" i="0"/>
              <a:t>Request 2- </a:t>
            </a:r>
            <a:r>
              <a:rPr lang="en-US" sz="2800" b="0" i="0"/>
              <a:t>Cleveland County- DVP 1000 MW</a:t>
            </a:r>
            <a:endParaRPr lang="en-US" sz="2800" i="0"/>
          </a:p>
          <a:p>
            <a:pPr marL="515938" indent="-349250" eaLnBrk="0" hangingPunct="0">
              <a:lnSpc>
                <a:spcPct val="90000"/>
              </a:lnSpc>
              <a:spcBef>
                <a:spcPct val="20000"/>
              </a:spcBef>
              <a:buFont typeface="Wingdings" pitchFamily="2" charset="2"/>
              <a:buChar char="Ø"/>
              <a:tabLst>
                <a:tab pos="965200" algn="l"/>
              </a:tabLst>
            </a:pPr>
            <a:r>
              <a:rPr lang="en-US" sz="2800" u="sng"/>
              <a:t>Progress </a:t>
            </a:r>
          </a:p>
          <a:p>
            <a:pPr marL="973138" lvl="1" indent="-349250" eaLnBrk="0" hangingPunct="0">
              <a:lnSpc>
                <a:spcPct val="90000"/>
              </a:lnSpc>
              <a:spcBef>
                <a:spcPct val="20000"/>
              </a:spcBef>
              <a:buFont typeface="Arial" charset="0"/>
              <a:buChar char="-"/>
              <a:tabLst>
                <a:tab pos="965200" algn="l"/>
              </a:tabLst>
            </a:pPr>
            <a:r>
              <a:rPr lang="en-US" sz="2000" b="0" i="0"/>
              <a:t>Accelerate Laurinburg 230/115kV Bank Replacement (2-3 yrs)</a:t>
            </a:r>
            <a:br>
              <a:rPr lang="en-US" sz="2000" b="0" i="0"/>
            </a:br>
            <a:r>
              <a:rPr lang="en-US" sz="2000" b="0" i="0"/>
              <a:t>scheduled for 2017</a:t>
            </a:r>
          </a:p>
          <a:p>
            <a:pPr marL="973138" lvl="1" indent="-349250" eaLnBrk="0" hangingPunct="0">
              <a:lnSpc>
                <a:spcPct val="90000"/>
              </a:lnSpc>
              <a:spcBef>
                <a:spcPct val="20000"/>
              </a:spcBef>
              <a:buFont typeface="Arial" charset="0"/>
              <a:buChar char="-"/>
              <a:tabLst>
                <a:tab pos="965200" algn="l"/>
              </a:tabLst>
            </a:pPr>
            <a:r>
              <a:rPr lang="en-US" sz="2000" b="0" i="0"/>
              <a:t>Accelerate Falls 2</a:t>
            </a:r>
            <a:r>
              <a:rPr lang="en-US" sz="2000" b="0" i="0" baseline="30000"/>
              <a:t>nd</a:t>
            </a:r>
            <a:r>
              <a:rPr lang="en-US" sz="2000" b="0" i="0"/>
              <a:t>- 230/115kV Bank Installation (1-2 yrs)</a:t>
            </a:r>
            <a:br>
              <a:rPr lang="en-US" sz="2000" b="0" i="0"/>
            </a:br>
            <a:r>
              <a:rPr lang="en-US" sz="2000" b="0" i="0"/>
              <a:t>scheduled for 2016</a:t>
            </a:r>
          </a:p>
          <a:p>
            <a:pPr marL="973138" lvl="1" indent="-349250" eaLnBrk="0" hangingPunct="0">
              <a:lnSpc>
                <a:spcPct val="90000"/>
              </a:lnSpc>
              <a:spcBef>
                <a:spcPct val="20000"/>
              </a:spcBef>
              <a:buFont typeface="Arial" charset="0"/>
              <a:buChar char="-"/>
              <a:tabLst>
                <a:tab pos="965200" algn="l"/>
              </a:tabLst>
            </a:pPr>
            <a:r>
              <a:rPr lang="en-US" sz="2000" b="0" i="0"/>
              <a:t>Construct Lilesville-Rockingham 230 kV 3</a:t>
            </a:r>
            <a:r>
              <a:rPr lang="en-US" sz="2000" b="0" i="0" baseline="30000"/>
              <a:t>rd</a:t>
            </a:r>
            <a:r>
              <a:rPr lang="en-US" sz="2000" b="0" i="0"/>
              <a:t> Line (14 Miles)</a:t>
            </a:r>
          </a:p>
          <a:p>
            <a:pPr marL="515938" indent="-349250" eaLnBrk="0" hangingPunct="0">
              <a:lnSpc>
                <a:spcPct val="90000"/>
              </a:lnSpc>
              <a:spcBef>
                <a:spcPct val="20000"/>
              </a:spcBef>
              <a:buFont typeface="Wingdings" pitchFamily="2" charset="2"/>
              <a:buChar char="Ø"/>
              <a:tabLst>
                <a:tab pos="965200" algn="l"/>
              </a:tabLst>
            </a:pPr>
            <a:r>
              <a:rPr lang="en-US" sz="2800" u="sng"/>
              <a:t>Duke</a:t>
            </a:r>
          </a:p>
          <a:p>
            <a:pPr marL="973138" lvl="1" indent="-349250" eaLnBrk="0" hangingPunct="0">
              <a:lnSpc>
                <a:spcPct val="90000"/>
              </a:lnSpc>
              <a:spcBef>
                <a:spcPct val="20000"/>
              </a:spcBef>
              <a:buFont typeface="Arial" charset="0"/>
              <a:buChar char="-"/>
              <a:tabLst>
                <a:tab pos="965200" algn="l"/>
              </a:tabLst>
            </a:pPr>
            <a:r>
              <a:rPr lang="en-US" sz="2000" b="0" i="0"/>
              <a:t>No previously unidentified issues</a:t>
            </a:r>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3832055-BED6-4CCD-AFFB-80B3162F8342}" type="slidenum">
              <a:rPr lang="en-US" sz="1400" b="0" i="0"/>
              <a:pPr algn="r"/>
              <a:t>37</a:t>
            </a:fld>
            <a:endParaRPr lang="en-US" sz="1400" b="0" i="0"/>
          </a:p>
        </p:txBody>
      </p:sp>
      <p:sp>
        <p:nvSpPr>
          <p:cNvPr id="9011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C16790D-11D7-4BCB-8DEF-C1D36DE41AD1}" type="slidenum">
              <a:rPr lang="en-US" sz="1400" b="0" i="0"/>
              <a:pPr algn="r"/>
              <a:t>37</a:t>
            </a:fld>
            <a:endParaRPr lang="en-US" sz="1400" b="0" i="0"/>
          </a:p>
        </p:txBody>
      </p:sp>
      <p:pic>
        <p:nvPicPr>
          <p:cNvPr id="90115"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90116"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90118" name="Subtitle 6"/>
          <p:cNvSpPr txBox="1">
            <a:spLocks/>
          </p:cNvSpPr>
          <p:nvPr/>
        </p:nvSpPr>
        <p:spPr bwMode="auto">
          <a:xfrm>
            <a:off x="501650" y="2468563"/>
            <a:ext cx="8305800" cy="3495675"/>
          </a:xfrm>
          <a:prstGeom prst="rect">
            <a:avLst/>
          </a:prstGeom>
          <a:noFill/>
          <a:ln w="9525">
            <a:noFill/>
            <a:miter lim="800000"/>
            <a:headEnd/>
            <a:tailEnd/>
          </a:ln>
        </p:spPr>
        <p:txBody>
          <a:bodyPr/>
          <a:lstStyle/>
          <a:p>
            <a:pPr marL="515938" indent="-349250" eaLnBrk="0" hangingPunct="0">
              <a:lnSpc>
                <a:spcPct val="90000"/>
              </a:lnSpc>
              <a:spcBef>
                <a:spcPct val="25000"/>
              </a:spcBef>
              <a:spcAft>
                <a:spcPct val="30000"/>
              </a:spcAft>
              <a:buFont typeface="Wingdings" pitchFamily="2" charset="2"/>
              <a:buNone/>
              <a:tabLst>
                <a:tab pos="965200" algn="l"/>
              </a:tabLst>
            </a:pPr>
            <a:r>
              <a:rPr lang="en-US" sz="2800" i="0"/>
              <a:t>Request 3-</a:t>
            </a:r>
            <a:r>
              <a:rPr lang="en-US" sz="2800" b="0" i="0"/>
              <a:t> SOCO-DVP 1000 MW</a:t>
            </a:r>
            <a:r>
              <a:rPr lang="en-US" sz="2800" i="0"/>
              <a:t> </a:t>
            </a:r>
          </a:p>
          <a:p>
            <a:pPr marL="515938" indent="-349250" eaLnBrk="0" hangingPunct="0">
              <a:lnSpc>
                <a:spcPct val="90000"/>
              </a:lnSpc>
              <a:spcBef>
                <a:spcPct val="25000"/>
              </a:spcBef>
              <a:spcAft>
                <a:spcPct val="30000"/>
              </a:spcAft>
              <a:buFont typeface="Wingdings" pitchFamily="2" charset="2"/>
              <a:buChar char="Ø"/>
              <a:tabLst>
                <a:tab pos="965200" algn="l"/>
              </a:tabLst>
            </a:pPr>
            <a:r>
              <a:rPr lang="en-US" sz="2800" u="sng"/>
              <a:t>Progress </a:t>
            </a:r>
          </a:p>
          <a:p>
            <a:pPr marL="973138" lvl="1" indent="-349250" eaLnBrk="0" hangingPunct="0">
              <a:lnSpc>
                <a:spcPct val="90000"/>
              </a:lnSpc>
              <a:spcBef>
                <a:spcPct val="25000"/>
              </a:spcBef>
              <a:spcAft>
                <a:spcPct val="30000"/>
              </a:spcAft>
              <a:buFont typeface="Arial" charset="0"/>
              <a:buChar char="-"/>
              <a:tabLst>
                <a:tab pos="965200" algn="l"/>
              </a:tabLst>
            </a:pPr>
            <a:r>
              <a:rPr lang="en-US" sz="2000" b="0" i="0"/>
              <a:t>Accelerate Laurinburg 230/115kV Bank Replacement (2-3 yrs)</a:t>
            </a:r>
            <a:br>
              <a:rPr lang="en-US" sz="2000" b="0" i="0"/>
            </a:br>
            <a:r>
              <a:rPr lang="en-US" sz="2000" b="0" i="0"/>
              <a:t>scheduled for 2017</a:t>
            </a:r>
          </a:p>
          <a:p>
            <a:pPr marL="515938" indent="-349250" eaLnBrk="0" hangingPunct="0">
              <a:lnSpc>
                <a:spcPct val="90000"/>
              </a:lnSpc>
              <a:spcBef>
                <a:spcPct val="25000"/>
              </a:spcBef>
              <a:spcAft>
                <a:spcPct val="30000"/>
              </a:spcAft>
              <a:buFont typeface="Wingdings" pitchFamily="2" charset="2"/>
              <a:buChar char="Ø"/>
              <a:tabLst>
                <a:tab pos="965200" algn="l"/>
              </a:tabLst>
            </a:pPr>
            <a:r>
              <a:rPr lang="en-US" sz="2800" u="sng"/>
              <a:t>Duke</a:t>
            </a:r>
          </a:p>
          <a:p>
            <a:pPr marL="973138" lvl="1" indent="-349250" eaLnBrk="0" hangingPunct="0">
              <a:lnSpc>
                <a:spcPct val="90000"/>
              </a:lnSpc>
              <a:spcBef>
                <a:spcPct val="25000"/>
              </a:spcBef>
              <a:spcAft>
                <a:spcPct val="30000"/>
              </a:spcAft>
              <a:buFont typeface="Arial" charset="0"/>
              <a:buChar char="-"/>
              <a:tabLst>
                <a:tab pos="965200" algn="l"/>
              </a:tabLst>
            </a:pPr>
            <a:r>
              <a:rPr lang="en-US" sz="2000" b="0" i="0"/>
              <a:t>No previously unidentified issues</a:t>
            </a:r>
          </a:p>
          <a:p>
            <a:pPr marL="515938" indent="-349250" eaLnBrk="0" hangingPunct="0">
              <a:lnSpc>
                <a:spcPct val="90000"/>
              </a:lnSpc>
              <a:spcBef>
                <a:spcPct val="25000"/>
              </a:spcBef>
              <a:spcAft>
                <a:spcPct val="30000"/>
              </a:spcAft>
              <a:tabLst>
                <a:tab pos="965200" algn="l"/>
              </a:tabLst>
            </a:pPr>
            <a:endParaRPr lang="en-US" sz="2400" b="0" i="0" u="sng">
              <a:solidFill>
                <a:srgbClr val="FF0000"/>
              </a:solidFill>
            </a:endParaRPr>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5AF21581-E485-4681-817F-A6A1562B7A51}" type="slidenum">
              <a:rPr lang="en-US" sz="1400" b="0" i="0"/>
              <a:pPr algn="r"/>
              <a:t>38</a:t>
            </a:fld>
            <a:endParaRPr lang="en-US" sz="1400" b="0" i="0"/>
          </a:p>
        </p:txBody>
      </p:sp>
      <p:sp>
        <p:nvSpPr>
          <p:cNvPr id="9216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434A8C8-4E76-4298-BE7B-2436F2C67C68}" type="slidenum">
              <a:rPr lang="en-US" sz="1400" b="0" i="0"/>
              <a:pPr algn="r"/>
              <a:t>38</a:t>
            </a:fld>
            <a:endParaRPr lang="en-US" sz="1400" b="0" i="0"/>
          </a:p>
        </p:txBody>
      </p:sp>
      <p:pic>
        <p:nvPicPr>
          <p:cNvPr id="92163"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92164"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92166" name="Subtitle 6"/>
          <p:cNvSpPr txBox="1">
            <a:spLocks/>
          </p:cNvSpPr>
          <p:nvPr/>
        </p:nvSpPr>
        <p:spPr bwMode="auto">
          <a:xfrm>
            <a:off x="501650" y="2468563"/>
            <a:ext cx="8305800" cy="4038600"/>
          </a:xfrm>
          <a:prstGeom prst="rect">
            <a:avLst/>
          </a:prstGeom>
          <a:noFill/>
          <a:ln w="9525">
            <a:noFill/>
            <a:miter lim="800000"/>
            <a:headEnd/>
            <a:tailEnd/>
          </a:ln>
        </p:spPr>
        <p:txBody>
          <a:bodyPr/>
          <a:lstStyle/>
          <a:p>
            <a:pPr marL="515938" indent="-349250" eaLnBrk="0" hangingPunct="0">
              <a:lnSpc>
                <a:spcPct val="90000"/>
              </a:lnSpc>
              <a:spcBef>
                <a:spcPct val="20000"/>
              </a:spcBef>
              <a:buFont typeface="Wingdings" pitchFamily="2" charset="2"/>
              <a:buNone/>
              <a:tabLst>
                <a:tab pos="965200" algn="l"/>
              </a:tabLst>
            </a:pPr>
            <a:r>
              <a:rPr lang="en-US" sz="2800" i="0"/>
              <a:t>Request 4-</a:t>
            </a:r>
            <a:r>
              <a:rPr lang="en-US" sz="2800" b="0" i="0"/>
              <a:t> SOCO-CPLE 1000 MW</a:t>
            </a:r>
            <a:r>
              <a:rPr lang="en-US" sz="2800" i="0"/>
              <a:t> </a:t>
            </a:r>
          </a:p>
          <a:p>
            <a:pPr marL="515938" indent="-349250" eaLnBrk="0" hangingPunct="0">
              <a:lnSpc>
                <a:spcPct val="90000"/>
              </a:lnSpc>
              <a:spcBef>
                <a:spcPct val="20000"/>
              </a:spcBef>
              <a:buFont typeface="Wingdings" pitchFamily="2" charset="2"/>
              <a:buNone/>
              <a:tabLst>
                <a:tab pos="965200" algn="l"/>
              </a:tabLst>
            </a:pPr>
            <a:endParaRPr lang="en-US" sz="2000" b="0" i="0"/>
          </a:p>
          <a:p>
            <a:pPr marL="515938" indent="-349250" eaLnBrk="0" hangingPunct="0">
              <a:lnSpc>
                <a:spcPct val="90000"/>
              </a:lnSpc>
              <a:spcBef>
                <a:spcPct val="20000"/>
              </a:spcBef>
              <a:buFont typeface="Wingdings" pitchFamily="2" charset="2"/>
              <a:buChar char="Ø"/>
              <a:tabLst>
                <a:tab pos="965200" algn="l"/>
              </a:tabLst>
            </a:pPr>
            <a:r>
              <a:rPr lang="en-US" sz="2800" u="sng"/>
              <a:t>Progress </a:t>
            </a:r>
          </a:p>
          <a:p>
            <a:pPr marL="973138" lvl="1" indent="-349250" eaLnBrk="0" hangingPunct="0">
              <a:lnSpc>
                <a:spcPct val="90000"/>
              </a:lnSpc>
              <a:spcBef>
                <a:spcPct val="20000"/>
              </a:spcBef>
              <a:buFont typeface="Arial" charset="0"/>
              <a:buChar char="-"/>
              <a:tabLst>
                <a:tab pos="965200" algn="l"/>
              </a:tabLst>
            </a:pPr>
            <a:r>
              <a:rPr lang="en-US" sz="2000" b="0" i="0"/>
              <a:t>Accelerate Laurinburg 230/115kV Bank Replacement (2-3 yrs)</a:t>
            </a:r>
            <a:br>
              <a:rPr lang="en-US" sz="2000" b="0" i="0"/>
            </a:br>
            <a:r>
              <a:rPr lang="en-US" sz="2000" b="0" i="0"/>
              <a:t>scheduled for 2017</a:t>
            </a:r>
          </a:p>
          <a:p>
            <a:pPr marL="973138" lvl="1" indent="-349250" eaLnBrk="0" hangingPunct="0">
              <a:lnSpc>
                <a:spcPct val="90000"/>
              </a:lnSpc>
              <a:spcBef>
                <a:spcPct val="20000"/>
              </a:spcBef>
              <a:buFont typeface="Arial" charset="0"/>
              <a:buChar char="-"/>
              <a:tabLst>
                <a:tab pos="965200" algn="l"/>
              </a:tabLst>
            </a:pPr>
            <a:r>
              <a:rPr lang="en-US" sz="2000" b="0" i="0"/>
              <a:t>Accelerate Falls 2</a:t>
            </a:r>
            <a:r>
              <a:rPr lang="en-US" sz="2000" b="0" i="0" baseline="30000"/>
              <a:t>nd</a:t>
            </a:r>
            <a:r>
              <a:rPr lang="en-US" sz="2000" b="0" i="0"/>
              <a:t>- 230/115kV Bank Installation (1-2 yrs)</a:t>
            </a:r>
            <a:br>
              <a:rPr lang="en-US" sz="2000" b="0" i="0"/>
            </a:br>
            <a:r>
              <a:rPr lang="en-US" sz="2000" b="0" i="0"/>
              <a:t>scheduled for 2016</a:t>
            </a:r>
          </a:p>
          <a:p>
            <a:pPr marL="973138" lvl="1" indent="-349250" eaLnBrk="0" hangingPunct="0">
              <a:lnSpc>
                <a:spcPct val="90000"/>
              </a:lnSpc>
              <a:spcBef>
                <a:spcPct val="20000"/>
              </a:spcBef>
              <a:buFont typeface="Arial" charset="0"/>
              <a:buChar char="-"/>
              <a:tabLst>
                <a:tab pos="965200" algn="l"/>
              </a:tabLst>
            </a:pPr>
            <a:r>
              <a:rPr lang="en-US" sz="2000" b="0" i="0"/>
              <a:t>Potentially Accelerate Durham-RTP 230 kV Reconductor scheduled for 2020</a:t>
            </a:r>
          </a:p>
          <a:p>
            <a:pPr marL="973138" lvl="1" indent="-349250" eaLnBrk="0" hangingPunct="0">
              <a:lnSpc>
                <a:spcPct val="90000"/>
              </a:lnSpc>
              <a:spcBef>
                <a:spcPct val="20000"/>
              </a:spcBef>
              <a:buFont typeface="Arial" charset="0"/>
              <a:buChar char="-"/>
              <a:tabLst>
                <a:tab pos="965200" algn="l"/>
              </a:tabLst>
            </a:pPr>
            <a:r>
              <a:rPr lang="en-US" sz="2000" b="0" i="0"/>
              <a:t>Potentially construct Lilesville-Rockingham 230 kV 3</a:t>
            </a:r>
            <a:r>
              <a:rPr lang="en-US" sz="2000" b="0" i="0" baseline="30000"/>
              <a:t>rd</a:t>
            </a:r>
            <a:r>
              <a:rPr lang="en-US" sz="2000" b="0" i="0"/>
              <a:t> Line </a:t>
            </a:r>
            <a:br>
              <a:rPr lang="en-US" sz="2000" b="0" i="0"/>
            </a:br>
            <a:r>
              <a:rPr lang="en-US" sz="2000" b="0" i="0"/>
              <a:t>(14 Miles)</a:t>
            </a:r>
          </a:p>
          <a:p>
            <a:pPr marL="973138" lvl="1" indent="-349250" eaLnBrk="0" hangingPunct="0">
              <a:lnSpc>
                <a:spcPct val="90000"/>
              </a:lnSpc>
              <a:spcBef>
                <a:spcPct val="20000"/>
              </a:spcBef>
              <a:tabLst>
                <a:tab pos="965200" algn="l"/>
              </a:tabLst>
            </a:pPr>
            <a:endParaRPr lang="en-US" sz="2000" b="0" i="0">
              <a:solidFill>
                <a:srgbClr val="FF0000"/>
              </a:solidFill>
            </a:endParaRPr>
          </a:p>
          <a:p>
            <a:pPr marL="515938" indent="-349250" eaLnBrk="0" hangingPunct="0">
              <a:lnSpc>
                <a:spcPct val="90000"/>
              </a:lnSpc>
              <a:spcBef>
                <a:spcPct val="20000"/>
              </a:spcBef>
              <a:tabLst>
                <a:tab pos="965200" algn="l"/>
              </a:tabLst>
            </a:pPr>
            <a:r>
              <a:rPr lang="en-US" sz="2000" b="0" i="0"/>
              <a:t>	</a:t>
            </a:r>
            <a:br>
              <a:rPr lang="en-US" sz="2000" b="0" i="0"/>
            </a:br>
            <a:endParaRPr lang="en-US" sz="2400" b="0" i="0" u="sng"/>
          </a:p>
          <a:p>
            <a:pPr marL="515938" indent="-349250" eaLnBrk="0" hangingPunct="0">
              <a:lnSpc>
                <a:spcPct val="90000"/>
              </a:lnSpc>
              <a:spcBef>
                <a:spcPct val="20000"/>
              </a:spcBef>
              <a:buFont typeface="Wingdings" pitchFamily="2" charset="2"/>
              <a:buChar char="Ø"/>
              <a:tabLst>
                <a:tab pos="965200" algn="l"/>
              </a:tabLst>
            </a:pPr>
            <a:endParaRPr lang="en-US" sz="2000" b="0" i="0"/>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AB0ED683-5AD5-4D02-97B0-DA406E2C0DAB}" type="slidenum">
              <a:rPr lang="en-US" sz="1400" b="0" i="0"/>
              <a:pPr algn="r"/>
              <a:t>39</a:t>
            </a:fld>
            <a:endParaRPr lang="en-US" sz="1400" b="0" i="0"/>
          </a:p>
        </p:txBody>
      </p:sp>
      <p:sp>
        <p:nvSpPr>
          <p:cNvPr id="9421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A5DA165-37BD-4226-B2A3-3BEA82598EE0}" type="slidenum">
              <a:rPr lang="en-US" sz="1400" b="0" i="0"/>
              <a:pPr algn="r"/>
              <a:t>39</a:t>
            </a:fld>
            <a:endParaRPr lang="en-US" sz="1400" b="0" i="0"/>
          </a:p>
        </p:txBody>
      </p:sp>
      <p:pic>
        <p:nvPicPr>
          <p:cNvPr id="94211"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94212"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Enhanced Transmission Access Scenarios</a:t>
            </a:r>
          </a:p>
        </p:txBody>
      </p:sp>
      <p:sp>
        <p:nvSpPr>
          <p:cNvPr id="94214" name="Subtitle 6"/>
          <p:cNvSpPr txBox="1">
            <a:spLocks/>
          </p:cNvSpPr>
          <p:nvPr/>
        </p:nvSpPr>
        <p:spPr bwMode="auto">
          <a:xfrm>
            <a:off x="501650" y="2468563"/>
            <a:ext cx="8305800" cy="2995612"/>
          </a:xfrm>
          <a:prstGeom prst="rect">
            <a:avLst/>
          </a:prstGeom>
          <a:noFill/>
          <a:ln w="9525">
            <a:noFill/>
            <a:miter lim="800000"/>
            <a:headEnd/>
            <a:tailEnd/>
          </a:ln>
        </p:spPr>
        <p:txBody>
          <a:bodyPr/>
          <a:lstStyle/>
          <a:p>
            <a:pPr marL="515938" indent="-349250" eaLnBrk="0" hangingPunct="0">
              <a:lnSpc>
                <a:spcPct val="90000"/>
              </a:lnSpc>
              <a:spcBef>
                <a:spcPct val="20000"/>
              </a:spcBef>
              <a:buFont typeface="Wingdings" pitchFamily="2" charset="2"/>
              <a:buNone/>
              <a:tabLst>
                <a:tab pos="965200" algn="l"/>
              </a:tabLst>
            </a:pPr>
            <a:r>
              <a:rPr lang="en-US" sz="2800" i="0"/>
              <a:t>Request 4-</a:t>
            </a:r>
            <a:r>
              <a:rPr lang="en-US" sz="2800" b="0" i="0"/>
              <a:t> SOCO-CPLE 1000 MW</a:t>
            </a:r>
            <a:r>
              <a:rPr lang="en-US" sz="2800" i="0"/>
              <a:t> </a:t>
            </a:r>
          </a:p>
          <a:p>
            <a:pPr marL="515938" indent="-349250" eaLnBrk="0" hangingPunct="0">
              <a:lnSpc>
                <a:spcPct val="90000"/>
              </a:lnSpc>
              <a:spcBef>
                <a:spcPct val="20000"/>
              </a:spcBef>
              <a:buFont typeface="Wingdings" pitchFamily="2" charset="2"/>
              <a:buNone/>
              <a:tabLst>
                <a:tab pos="965200" algn="l"/>
              </a:tabLst>
            </a:pPr>
            <a:endParaRPr lang="en-US" sz="2000" i="0"/>
          </a:p>
          <a:p>
            <a:pPr marL="515938" indent="-349250" eaLnBrk="0" hangingPunct="0">
              <a:lnSpc>
                <a:spcPct val="90000"/>
              </a:lnSpc>
              <a:spcBef>
                <a:spcPct val="20000"/>
              </a:spcBef>
              <a:buFont typeface="Wingdings" pitchFamily="2" charset="2"/>
              <a:buChar char="Ø"/>
              <a:tabLst>
                <a:tab pos="965200" algn="l"/>
              </a:tabLst>
            </a:pPr>
            <a:r>
              <a:rPr lang="en-US" sz="2800" u="sng"/>
              <a:t>Duke</a:t>
            </a:r>
            <a:endParaRPr lang="en-US" sz="2800" u="sng">
              <a:solidFill>
                <a:srgbClr val="FF0000"/>
              </a:solidFill>
            </a:endParaRPr>
          </a:p>
          <a:p>
            <a:pPr marL="973138" lvl="1" indent="-349250">
              <a:lnSpc>
                <a:spcPct val="90000"/>
              </a:lnSpc>
              <a:buFont typeface="Arial" charset="0"/>
              <a:buChar char="-"/>
              <a:tabLst>
                <a:tab pos="965200" algn="l"/>
              </a:tabLst>
            </a:pPr>
            <a:r>
              <a:rPr lang="en-US" sz="2400" b="0" i="0"/>
              <a:t>McGuire 500/230 kV transformer </a:t>
            </a:r>
            <a:br>
              <a:rPr lang="en-US" sz="2400" b="0" i="0"/>
            </a:br>
            <a:r>
              <a:rPr lang="en-US" sz="2000" b="0" i="0"/>
              <a:t>(for loss of Woodleaf - Pleasant Garden 500 kV line)</a:t>
            </a:r>
            <a:r>
              <a:rPr lang="en-US" sz="2400" i="0"/>
              <a:t/>
            </a:r>
            <a:br>
              <a:rPr lang="en-US" sz="2400" i="0"/>
            </a:br>
            <a:r>
              <a:rPr lang="en-US" sz="2000" i="0"/>
              <a:t>Upgrade needed by 2020</a:t>
            </a:r>
          </a:p>
          <a:p>
            <a:pPr marL="515938" indent="-349250" eaLnBrk="0" hangingPunct="0">
              <a:lnSpc>
                <a:spcPct val="90000"/>
              </a:lnSpc>
              <a:spcBef>
                <a:spcPct val="20000"/>
              </a:spcBef>
              <a:buFont typeface="Arial" charset="0"/>
              <a:buNone/>
              <a:tabLst>
                <a:tab pos="965200" algn="l"/>
              </a:tabLst>
            </a:pPr>
            <a:endParaRPr lang="en-US" sz="2400" b="0" i="0" u="sng"/>
          </a:p>
          <a:p>
            <a:pPr marL="515938" indent="-349250" eaLnBrk="0" hangingPunct="0">
              <a:lnSpc>
                <a:spcPct val="90000"/>
              </a:lnSpc>
              <a:spcBef>
                <a:spcPct val="20000"/>
              </a:spcBef>
              <a:buFont typeface="Wingdings" pitchFamily="2" charset="2"/>
              <a:buChar char="Ø"/>
              <a:tabLst>
                <a:tab pos="965200" algn="l"/>
              </a:tabLst>
            </a:pPr>
            <a:endParaRPr lang="en-US" sz="2000" b="0" i="0"/>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1EE8149-C724-4C99-8FC5-412116D8CCC7}" type="slidenum">
              <a:rPr lang="en-US" sz="1400" b="0" i="0"/>
              <a:pPr algn="r"/>
              <a:t>40</a:t>
            </a:fld>
            <a:endParaRPr lang="en-US" sz="1400" b="0" i="0"/>
          </a:p>
        </p:txBody>
      </p:sp>
      <p:sp>
        <p:nvSpPr>
          <p:cNvPr id="9625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EBAC3D6-24F3-4109-9B51-6001F9BD3A7B}" type="slidenum">
              <a:rPr lang="en-US" sz="1400" b="0" i="0"/>
              <a:pPr algn="r"/>
              <a:t>40</a:t>
            </a:fld>
            <a:endParaRPr lang="en-US" sz="1400" b="0" i="0"/>
          </a:p>
        </p:txBody>
      </p:sp>
      <p:pic>
        <p:nvPicPr>
          <p:cNvPr id="96259"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96260"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dirty="0"/>
              <a:t>Climate Change </a:t>
            </a:r>
            <a:br>
              <a:rPr lang="en-US" sz="3200" i="0" dirty="0"/>
            </a:br>
            <a:r>
              <a:rPr lang="en-US" sz="3200" i="0" dirty="0"/>
              <a:t>Legislation Scenarios</a:t>
            </a:r>
          </a:p>
        </p:txBody>
      </p:sp>
      <p:sp>
        <p:nvSpPr>
          <p:cNvPr id="96262" name="Subtitle 6"/>
          <p:cNvSpPr txBox="1">
            <a:spLocks/>
          </p:cNvSpPr>
          <p:nvPr/>
        </p:nvSpPr>
        <p:spPr bwMode="auto">
          <a:xfrm>
            <a:off x="501650" y="2546350"/>
            <a:ext cx="8305800" cy="3109913"/>
          </a:xfrm>
          <a:prstGeom prst="rect">
            <a:avLst/>
          </a:prstGeom>
          <a:noFill/>
          <a:ln w="9525">
            <a:noFill/>
            <a:miter lim="800000"/>
            <a:headEnd/>
            <a:tailEnd/>
          </a:ln>
        </p:spPr>
        <p:txBody>
          <a:bodyPr/>
          <a:lstStyle/>
          <a:p>
            <a:pPr marL="623888" indent="-457200" eaLnBrk="0" hangingPunct="0">
              <a:lnSpc>
                <a:spcPct val="90000"/>
              </a:lnSpc>
              <a:spcBef>
                <a:spcPct val="20000"/>
              </a:spcBef>
              <a:buFont typeface="Wingdings" pitchFamily="2" charset="2"/>
              <a:buChar char="Ø"/>
              <a:tabLst>
                <a:tab pos="623888" algn="l"/>
              </a:tabLst>
            </a:pPr>
            <a:endParaRPr lang="en-US" sz="2800" i="0"/>
          </a:p>
          <a:p>
            <a:pPr marL="623888" indent="-457200" eaLnBrk="0" hangingPunct="0">
              <a:lnSpc>
                <a:spcPct val="90000"/>
              </a:lnSpc>
              <a:spcBef>
                <a:spcPct val="20000"/>
              </a:spcBef>
              <a:buFont typeface="Wingdings" pitchFamily="2" charset="2"/>
              <a:buChar char="Ø"/>
              <a:tabLst>
                <a:tab pos="623888" algn="l"/>
              </a:tabLst>
            </a:pPr>
            <a:r>
              <a:rPr lang="en-US" sz="3200" i="0"/>
              <a:t>Coal Generation Retirements</a:t>
            </a:r>
          </a:p>
          <a:p>
            <a:pPr marL="623888" indent="-457200" algn="ctr" eaLnBrk="0" hangingPunct="0">
              <a:lnSpc>
                <a:spcPct val="90000"/>
              </a:lnSpc>
              <a:spcBef>
                <a:spcPct val="20000"/>
              </a:spcBef>
              <a:buFont typeface="Wingdings" pitchFamily="2" charset="2"/>
              <a:buChar char="Ø"/>
              <a:tabLst>
                <a:tab pos="623888" algn="l"/>
              </a:tabLst>
            </a:pPr>
            <a:endParaRPr lang="en-US" sz="3200" i="0"/>
          </a:p>
          <a:p>
            <a:pPr marL="623888" indent="-457200" eaLnBrk="0" hangingPunct="0">
              <a:lnSpc>
                <a:spcPct val="90000"/>
              </a:lnSpc>
              <a:spcBef>
                <a:spcPct val="20000"/>
              </a:spcBef>
              <a:buFont typeface="Wingdings" pitchFamily="2" charset="2"/>
              <a:buChar char="Ø"/>
              <a:tabLst>
                <a:tab pos="623888" algn="l"/>
              </a:tabLst>
            </a:pPr>
            <a:r>
              <a:rPr lang="en-US" sz="3200" i="0"/>
              <a:t>Hypothetical NC Off- Shore Wind Sensitivity </a:t>
            </a:r>
            <a:endParaRPr lang="en-US" sz="3200" b="0" i="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3178F10A-8162-452F-B044-E79685446919}" type="slidenum">
              <a:rPr lang="en-US" sz="1400" b="0" i="0"/>
              <a:pPr algn="r"/>
              <a:t>41</a:t>
            </a:fld>
            <a:endParaRPr lang="en-US" sz="1400" b="0" i="0"/>
          </a:p>
        </p:txBody>
      </p:sp>
      <p:sp>
        <p:nvSpPr>
          <p:cNvPr id="9830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4C34D60-CBEE-4EB3-A64A-272BCBD9F113}" type="slidenum">
              <a:rPr lang="en-US" sz="1400" b="0" i="0"/>
              <a:pPr algn="r"/>
              <a:t>41</a:t>
            </a:fld>
            <a:endParaRPr lang="en-US" sz="1400" b="0" i="0"/>
          </a:p>
        </p:txBody>
      </p:sp>
      <p:pic>
        <p:nvPicPr>
          <p:cNvPr id="98307"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98308" name="Subtitle 6"/>
          <p:cNvSpPr>
            <a:spLocks noGrp="1"/>
          </p:cNvSpPr>
          <p:nvPr>
            <p:ph type="subTitle" idx="4294967295"/>
          </p:nvPr>
        </p:nvSpPr>
        <p:spPr>
          <a:xfrm>
            <a:off x="419100" y="2590800"/>
            <a:ext cx="8305800" cy="4038600"/>
          </a:xfrm>
        </p:spPr>
        <p:txBody>
          <a:bodyPr/>
          <a:lstStyle/>
          <a:p>
            <a:pPr marL="515938" indent="-349250">
              <a:lnSpc>
                <a:spcPct val="90000"/>
              </a:lnSpc>
              <a:buFontTx/>
              <a:buNone/>
              <a:tabLst>
                <a:tab pos="965200" algn="l"/>
              </a:tabLst>
            </a:pPr>
            <a:endParaRPr lang="en-US" sz="2400" smtClean="0"/>
          </a:p>
          <a:p>
            <a:pPr marL="1196975" lvl="1" indent="-284163">
              <a:lnSpc>
                <a:spcPct val="90000"/>
              </a:lnSpc>
              <a:buFontTx/>
              <a:buNone/>
              <a:tabLst>
                <a:tab pos="965200" algn="l"/>
              </a:tabLst>
            </a:pPr>
            <a:endParaRPr lang="en-US" sz="2000" smtClean="0"/>
          </a:p>
          <a:p>
            <a:pPr marL="515938" indent="-349250" algn="ctr">
              <a:buFontTx/>
              <a:buNone/>
              <a:tabLst>
                <a:tab pos="965200" algn="l"/>
              </a:tabLst>
            </a:pPr>
            <a:endParaRPr lang="en-US" smtClean="0"/>
          </a:p>
        </p:txBody>
      </p:sp>
      <p:sp>
        <p:nvSpPr>
          <p:cNvPr id="216069" name="Rectangle 3"/>
          <p:cNvSpPr>
            <a:spLocks noChangeArrowheads="1"/>
          </p:cNvSpPr>
          <p:nvPr/>
        </p:nvSpPr>
        <p:spPr bwMode="auto">
          <a:xfrm>
            <a:off x="533400" y="1295400"/>
            <a:ext cx="8229600" cy="788988"/>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Coal Generation Retirements</a:t>
            </a:r>
          </a:p>
        </p:txBody>
      </p:sp>
      <p:sp>
        <p:nvSpPr>
          <p:cNvPr id="98310" name="Subtitle 6"/>
          <p:cNvSpPr txBox="1">
            <a:spLocks/>
          </p:cNvSpPr>
          <p:nvPr/>
        </p:nvSpPr>
        <p:spPr bwMode="auto">
          <a:xfrm>
            <a:off x="571500" y="2314575"/>
            <a:ext cx="8305800" cy="4038600"/>
          </a:xfrm>
          <a:prstGeom prst="rect">
            <a:avLst/>
          </a:prstGeom>
          <a:noFill/>
          <a:ln w="9525">
            <a:noFill/>
            <a:miter lim="800000"/>
            <a:headEnd/>
            <a:tailEnd/>
          </a:ln>
        </p:spPr>
        <p:txBody>
          <a:bodyPr/>
          <a:lstStyle/>
          <a:p>
            <a:pPr marL="515938" indent="-349250" eaLnBrk="0" hangingPunct="0">
              <a:spcBef>
                <a:spcPct val="10000"/>
              </a:spcBef>
              <a:spcAft>
                <a:spcPct val="10000"/>
              </a:spcAft>
              <a:buFont typeface="Wingdings" pitchFamily="2" charset="2"/>
              <a:buNone/>
              <a:tabLst>
                <a:tab pos="965200" algn="l"/>
              </a:tabLst>
            </a:pPr>
            <a:r>
              <a:rPr lang="en-US" sz="2800" u="sng"/>
              <a:t>Progress</a:t>
            </a:r>
          </a:p>
          <a:p>
            <a:pPr marL="515938" indent="-349250" eaLnBrk="0" hangingPunct="0">
              <a:spcBef>
                <a:spcPct val="10000"/>
              </a:spcBef>
              <a:spcAft>
                <a:spcPct val="10000"/>
              </a:spcAft>
              <a:buFont typeface="Wingdings" pitchFamily="2" charset="2"/>
              <a:buChar char="Ø"/>
              <a:tabLst>
                <a:tab pos="965200" algn="l"/>
              </a:tabLst>
            </a:pPr>
            <a:r>
              <a:rPr lang="en-US" sz="2800" i="0"/>
              <a:t> Wayne County &amp; Sutton Combined Cycles</a:t>
            </a:r>
          </a:p>
          <a:p>
            <a:pPr marL="973138" lvl="1" indent="-349250" eaLnBrk="0" hangingPunct="0">
              <a:spcBef>
                <a:spcPct val="10000"/>
              </a:spcBef>
              <a:spcAft>
                <a:spcPct val="10000"/>
              </a:spcAft>
              <a:buFont typeface="Arial" charset="0"/>
              <a:buChar char="-"/>
              <a:tabLst>
                <a:tab pos="965200" algn="l"/>
              </a:tabLst>
            </a:pPr>
            <a:r>
              <a:rPr lang="en-US" sz="2800" b="0" i="0"/>
              <a:t>Coal plant replacements were modeled</a:t>
            </a:r>
          </a:p>
          <a:p>
            <a:pPr marL="973138" lvl="1" indent="-349250" eaLnBrk="0" hangingPunct="0">
              <a:spcBef>
                <a:spcPct val="10000"/>
              </a:spcBef>
              <a:spcAft>
                <a:spcPct val="10000"/>
              </a:spcAft>
              <a:buFont typeface="Arial" charset="0"/>
              <a:buChar char="-"/>
              <a:tabLst>
                <a:tab pos="965200" algn="l"/>
              </a:tabLst>
            </a:pPr>
            <a:r>
              <a:rPr lang="en-US" sz="2800" b="0" i="0"/>
              <a:t>Scheduled for 2013</a:t>
            </a:r>
            <a:br>
              <a:rPr lang="en-US" sz="2800" b="0" i="0"/>
            </a:br>
            <a:endParaRPr lang="en-US" sz="2800" b="0" i="0"/>
          </a:p>
          <a:p>
            <a:pPr marL="515938" indent="-349250" eaLnBrk="0" hangingPunct="0">
              <a:spcBef>
                <a:spcPct val="10000"/>
              </a:spcBef>
              <a:spcAft>
                <a:spcPct val="10000"/>
              </a:spcAft>
              <a:buFont typeface="Wingdings" pitchFamily="2" charset="2"/>
              <a:buChar char="Ø"/>
              <a:tabLst>
                <a:tab pos="965200" algn="l"/>
              </a:tabLst>
            </a:pPr>
            <a:r>
              <a:rPr lang="en-US" sz="2800" i="0"/>
              <a:t> Cape Fear &amp; Weatherspoon Coal Plants</a:t>
            </a:r>
          </a:p>
          <a:p>
            <a:pPr marL="973138" lvl="1" indent="-349250" eaLnBrk="0" hangingPunct="0">
              <a:spcBef>
                <a:spcPct val="10000"/>
              </a:spcBef>
              <a:spcAft>
                <a:spcPct val="10000"/>
              </a:spcAft>
              <a:buFont typeface="Arial" charset="0"/>
              <a:buChar char="-"/>
              <a:tabLst>
                <a:tab pos="965200" algn="l"/>
              </a:tabLst>
            </a:pPr>
            <a:r>
              <a:rPr lang="en-US" sz="2800" b="0" i="0"/>
              <a:t>Retirements built into models</a:t>
            </a:r>
          </a:p>
          <a:p>
            <a:pPr marL="973138" lvl="1" indent="-349250" eaLnBrk="0" hangingPunct="0">
              <a:spcBef>
                <a:spcPct val="10000"/>
              </a:spcBef>
              <a:spcAft>
                <a:spcPct val="10000"/>
              </a:spcAft>
              <a:buFont typeface="Arial" charset="0"/>
              <a:buChar char="-"/>
              <a:tabLst>
                <a:tab pos="965200" algn="l"/>
              </a:tabLst>
            </a:pPr>
            <a:r>
              <a:rPr lang="en-US" sz="2800" b="0" i="0"/>
              <a:t>Exact retirement dates TBD</a:t>
            </a:r>
            <a:br>
              <a:rPr lang="en-US" sz="2800" b="0" i="0"/>
            </a:br>
            <a:endParaRPr lang="en-US" sz="2800" b="0" i="0"/>
          </a:p>
          <a:p>
            <a:pPr marL="515938" indent="-349250" eaLnBrk="0" hangingPunct="0">
              <a:lnSpc>
                <a:spcPct val="90000"/>
              </a:lnSpc>
              <a:spcBef>
                <a:spcPct val="20000"/>
              </a:spcBef>
              <a:tabLst>
                <a:tab pos="965200" algn="l"/>
              </a:tabLst>
            </a:pPr>
            <a:r>
              <a:rPr lang="en-US" sz="2800" i="0"/>
              <a:t>	</a:t>
            </a:r>
            <a:r>
              <a:rPr lang="en-US" sz="2400" i="0"/>
              <a:t/>
            </a:r>
            <a:br>
              <a:rPr lang="en-US" sz="2400" i="0"/>
            </a:br>
            <a:endParaRPr lang="en-US" sz="2800" i="0"/>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5BD4FDAC-23B4-4B29-93C3-05D60E620FAC}" type="slidenum">
              <a:rPr lang="en-US" sz="1400" b="0" i="0"/>
              <a:pPr algn="r"/>
              <a:t>42</a:t>
            </a:fld>
            <a:endParaRPr lang="en-US" sz="1400" b="0" i="0"/>
          </a:p>
        </p:txBody>
      </p:sp>
      <p:sp>
        <p:nvSpPr>
          <p:cNvPr id="10035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81373EE-7577-4AAD-B0A5-DDFCB22732E1}" type="slidenum">
              <a:rPr lang="en-US" sz="1400" b="0" i="0"/>
              <a:pPr algn="r"/>
              <a:t>42</a:t>
            </a:fld>
            <a:endParaRPr lang="en-US" sz="1400" b="0" i="0"/>
          </a:p>
        </p:txBody>
      </p:sp>
      <p:pic>
        <p:nvPicPr>
          <p:cNvPr id="100355"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00356" name="Subtitle 6"/>
          <p:cNvSpPr>
            <a:spLocks noGrp="1"/>
          </p:cNvSpPr>
          <p:nvPr>
            <p:ph type="subTitle" idx="4294967295"/>
          </p:nvPr>
        </p:nvSpPr>
        <p:spPr>
          <a:xfrm>
            <a:off x="419100" y="2314575"/>
            <a:ext cx="8382000" cy="4038600"/>
          </a:xfrm>
        </p:spPr>
        <p:txBody>
          <a:bodyPr/>
          <a:lstStyle/>
          <a:p>
            <a:pPr marL="739775" indent="-573088">
              <a:spcBef>
                <a:spcPct val="25000"/>
              </a:spcBef>
              <a:spcAft>
                <a:spcPct val="25000"/>
              </a:spcAft>
              <a:buFontTx/>
              <a:buNone/>
              <a:tabLst>
                <a:tab pos="965200" algn="l"/>
              </a:tabLst>
            </a:pPr>
            <a:r>
              <a:rPr lang="en-US" sz="2800" b="1" i="1" u="sng" smtClean="0"/>
              <a:t>Duke</a:t>
            </a:r>
          </a:p>
          <a:p>
            <a:pPr marL="739775" indent="-573088">
              <a:spcBef>
                <a:spcPct val="25000"/>
              </a:spcBef>
              <a:spcAft>
                <a:spcPct val="25000"/>
              </a:spcAft>
              <a:buFontTx/>
              <a:buNone/>
              <a:tabLst>
                <a:tab pos="965200" algn="l"/>
              </a:tabLst>
            </a:pPr>
            <a:r>
              <a:rPr lang="en-US" b="1" smtClean="0"/>
              <a:t>Retirements</a:t>
            </a:r>
          </a:p>
          <a:p>
            <a:pPr marL="739775" indent="-573088">
              <a:spcBef>
                <a:spcPct val="25000"/>
              </a:spcBef>
              <a:spcAft>
                <a:spcPct val="25000"/>
              </a:spcAft>
              <a:buFont typeface="Wingdings" pitchFamily="2" charset="2"/>
              <a:buChar char="Ø"/>
              <a:tabLst>
                <a:tab pos="965200" algn="l"/>
              </a:tabLst>
            </a:pPr>
            <a:r>
              <a:rPr lang="en-US" sz="2800" smtClean="0"/>
              <a:t>Buck Steam Station (256 MW)</a:t>
            </a:r>
            <a:endParaRPr lang="en-US" smtClean="0"/>
          </a:p>
          <a:p>
            <a:pPr marL="739775" indent="-573088">
              <a:spcBef>
                <a:spcPct val="25000"/>
              </a:spcBef>
              <a:spcAft>
                <a:spcPct val="25000"/>
              </a:spcAft>
              <a:buFont typeface="Wingdings" pitchFamily="2" charset="2"/>
              <a:buChar char="Ø"/>
              <a:tabLst>
                <a:tab pos="965200" algn="l"/>
              </a:tabLst>
            </a:pPr>
            <a:r>
              <a:rPr lang="en-US" sz="2800" smtClean="0"/>
              <a:t>Lee Steam Station (370 MW)</a:t>
            </a:r>
            <a:endParaRPr lang="en-US" smtClean="0"/>
          </a:p>
          <a:p>
            <a:pPr marL="739775" indent="-573088">
              <a:spcBef>
                <a:spcPct val="25000"/>
              </a:spcBef>
              <a:spcAft>
                <a:spcPct val="25000"/>
              </a:spcAft>
              <a:buFont typeface="Wingdings" pitchFamily="2" charset="2"/>
              <a:buChar char="Ø"/>
              <a:tabLst>
                <a:tab pos="965200" algn="l"/>
              </a:tabLst>
            </a:pPr>
            <a:r>
              <a:rPr lang="en-US" sz="2800" smtClean="0"/>
              <a:t>Riverbend Steam Station (266 MW)</a:t>
            </a:r>
          </a:p>
        </p:txBody>
      </p:sp>
      <p:sp>
        <p:nvSpPr>
          <p:cNvPr id="325637" name="Rectangle 3"/>
          <p:cNvSpPr>
            <a:spLocks noChangeArrowheads="1"/>
          </p:cNvSpPr>
          <p:nvPr/>
        </p:nvSpPr>
        <p:spPr bwMode="auto">
          <a:xfrm>
            <a:off x="533400" y="1295400"/>
            <a:ext cx="8229600" cy="788988"/>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Coal Generation Retirements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C5D98C92-E5D7-4F9B-976E-E4DEDF02B9F5}" type="slidenum">
              <a:rPr lang="en-US" sz="1400" b="0" i="0"/>
              <a:pPr algn="r"/>
              <a:t>43</a:t>
            </a:fld>
            <a:endParaRPr lang="en-US" sz="1400" b="0" i="0"/>
          </a:p>
        </p:txBody>
      </p:sp>
      <p:sp>
        <p:nvSpPr>
          <p:cNvPr id="10240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03DC71D-55BE-420B-A271-0BB63845BC0F}" type="slidenum">
              <a:rPr lang="en-US" sz="1400" b="0" i="0"/>
              <a:pPr algn="r"/>
              <a:t>43</a:t>
            </a:fld>
            <a:endParaRPr lang="en-US" sz="1400" b="0" i="0"/>
          </a:p>
        </p:txBody>
      </p:sp>
      <p:pic>
        <p:nvPicPr>
          <p:cNvPr id="102403"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02404" name="Subtitle 6"/>
          <p:cNvSpPr>
            <a:spLocks noGrp="1"/>
          </p:cNvSpPr>
          <p:nvPr>
            <p:ph type="subTitle" idx="4294967295"/>
          </p:nvPr>
        </p:nvSpPr>
        <p:spPr>
          <a:xfrm>
            <a:off x="419100" y="2430463"/>
            <a:ext cx="8382000" cy="4038600"/>
          </a:xfrm>
        </p:spPr>
        <p:txBody>
          <a:bodyPr/>
          <a:lstStyle/>
          <a:p>
            <a:pPr marL="515938" indent="-349250">
              <a:lnSpc>
                <a:spcPct val="90000"/>
              </a:lnSpc>
              <a:buFontTx/>
              <a:buNone/>
              <a:tabLst>
                <a:tab pos="965200" algn="l"/>
              </a:tabLst>
            </a:pPr>
            <a:r>
              <a:rPr lang="en-US" sz="2800" b="1" i="1" u="sng" smtClean="0"/>
              <a:t>Duke </a:t>
            </a:r>
            <a:r>
              <a:rPr lang="en-US" sz="2800" b="1" smtClean="0"/>
              <a:t>- Preliminary</a:t>
            </a:r>
            <a:endParaRPr lang="en-US" smtClean="0"/>
          </a:p>
          <a:p>
            <a:pPr marL="515938" indent="-349250">
              <a:lnSpc>
                <a:spcPct val="90000"/>
              </a:lnSpc>
              <a:buFontTx/>
              <a:buNone/>
              <a:tabLst>
                <a:tab pos="965200" algn="l"/>
              </a:tabLst>
            </a:pPr>
            <a:r>
              <a:rPr lang="en-US" b="1" smtClean="0"/>
              <a:t>No previously unidentified issues</a:t>
            </a:r>
          </a:p>
          <a:p>
            <a:pPr marL="515938" indent="-349250">
              <a:lnSpc>
                <a:spcPct val="90000"/>
              </a:lnSpc>
              <a:buFont typeface="Wingdings" pitchFamily="2" charset="2"/>
              <a:buChar char="Ø"/>
              <a:tabLst>
                <a:tab pos="965200" algn="l"/>
              </a:tabLst>
            </a:pPr>
            <a:r>
              <a:rPr lang="en-US" sz="2800" smtClean="0"/>
              <a:t>London Creek 230 kV line</a:t>
            </a:r>
          </a:p>
          <a:p>
            <a:pPr marL="973138" lvl="1" indent="-349250">
              <a:lnSpc>
                <a:spcPct val="90000"/>
              </a:lnSpc>
              <a:buFont typeface="Arial" charset="0"/>
              <a:buChar char="-"/>
              <a:tabLst>
                <a:tab pos="965200" algn="l"/>
              </a:tabLst>
            </a:pPr>
            <a:r>
              <a:rPr lang="en-US" sz="2400" smtClean="0"/>
              <a:t>Pushed from 2020 to outside of planning window</a:t>
            </a:r>
            <a:endParaRPr lang="en-US" smtClean="0"/>
          </a:p>
          <a:p>
            <a:pPr marL="515938" indent="-349250">
              <a:lnSpc>
                <a:spcPct val="90000"/>
              </a:lnSpc>
              <a:buFont typeface="Wingdings" pitchFamily="2" charset="2"/>
              <a:buChar char="Ø"/>
              <a:tabLst>
                <a:tab pos="965200" algn="l"/>
              </a:tabLst>
            </a:pPr>
            <a:r>
              <a:rPr lang="en-US" sz="2800" smtClean="0"/>
              <a:t>Norman 230 kV line</a:t>
            </a:r>
          </a:p>
          <a:p>
            <a:pPr marL="973138" lvl="1" indent="-349250">
              <a:lnSpc>
                <a:spcPct val="90000"/>
              </a:lnSpc>
              <a:buFont typeface="Arial" charset="0"/>
              <a:buChar char="-"/>
              <a:tabLst>
                <a:tab pos="965200" algn="l"/>
              </a:tabLst>
            </a:pPr>
            <a:r>
              <a:rPr lang="en-US" sz="2400" smtClean="0"/>
              <a:t>No change</a:t>
            </a:r>
            <a:endParaRPr lang="en-US" smtClean="0"/>
          </a:p>
          <a:p>
            <a:pPr marL="515938" indent="-349250">
              <a:lnSpc>
                <a:spcPct val="90000"/>
              </a:lnSpc>
              <a:buFont typeface="Wingdings" pitchFamily="2" charset="2"/>
              <a:buChar char="Ø"/>
              <a:tabLst>
                <a:tab pos="965200" algn="l"/>
              </a:tabLst>
            </a:pPr>
            <a:r>
              <a:rPr lang="en-US" sz="2800" smtClean="0"/>
              <a:t>Sadler 230/100 kV transformer</a:t>
            </a:r>
          </a:p>
          <a:p>
            <a:pPr marL="973138" lvl="1" indent="-349250">
              <a:lnSpc>
                <a:spcPct val="90000"/>
              </a:lnSpc>
              <a:buFont typeface="Arial" charset="0"/>
              <a:buChar char="-"/>
              <a:tabLst>
                <a:tab pos="965200" algn="l"/>
              </a:tabLst>
            </a:pPr>
            <a:r>
              <a:rPr lang="en-US" sz="2400" smtClean="0"/>
              <a:t>No change</a:t>
            </a:r>
          </a:p>
        </p:txBody>
      </p:sp>
      <p:sp>
        <p:nvSpPr>
          <p:cNvPr id="325637" name="Rectangle 3"/>
          <p:cNvSpPr>
            <a:spLocks noChangeArrowheads="1"/>
          </p:cNvSpPr>
          <p:nvPr/>
        </p:nvSpPr>
        <p:spPr bwMode="auto">
          <a:xfrm>
            <a:off x="539750" y="1277938"/>
            <a:ext cx="8229600" cy="84455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Coal Generation Retirements</a:t>
            </a:r>
            <a:br>
              <a:rPr lang="en-US" sz="3200" i="0"/>
            </a:br>
            <a:endParaRPr lang="en-US" sz="3200" i="0"/>
          </a:p>
          <a:p>
            <a:pPr algn="ctr">
              <a:defRPr/>
            </a:pPr>
            <a:endParaRPr lang="en-US" sz="3200" i="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97114CA7-346A-4101-9EE6-1777087507D2}" type="slidenum">
              <a:rPr lang="en-US" sz="1400" b="0" i="0"/>
              <a:pPr algn="r"/>
              <a:t>44</a:t>
            </a:fld>
            <a:endParaRPr lang="en-US" sz="1400" b="0" i="0"/>
          </a:p>
        </p:txBody>
      </p:sp>
      <p:sp>
        <p:nvSpPr>
          <p:cNvPr id="10649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A455935-ED70-4B4A-9A70-692BB4AD790F}" type="slidenum">
              <a:rPr lang="en-US" sz="1400" b="0" i="0"/>
              <a:pPr algn="r"/>
              <a:t>44</a:t>
            </a:fld>
            <a:endParaRPr lang="en-US" sz="1400" b="0" i="0"/>
          </a:p>
        </p:txBody>
      </p:sp>
      <p:sp>
        <p:nvSpPr>
          <p:cNvPr id="106499" name="Rectangle 2"/>
          <p:cNvSpPr>
            <a:spLocks noGrp="1" noChangeArrowheads="1"/>
          </p:cNvSpPr>
          <p:nvPr>
            <p:ph type="subTitle" idx="4294967295"/>
          </p:nvPr>
        </p:nvSpPr>
        <p:spPr>
          <a:xfrm>
            <a:off x="495300" y="1981200"/>
            <a:ext cx="8153400" cy="4343400"/>
          </a:xfrm>
        </p:spPr>
        <p:txBody>
          <a:bodyPr/>
          <a:lstStyle/>
          <a:p>
            <a:pPr marL="463550" indent="-463550" eaLnBrk="1" hangingPunct="1">
              <a:buFont typeface="Wingdings" pitchFamily="2" charset="2"/>
              <a:buChar char="Ø"/>
            </a:pPr>
            <a:r>
              <a:rPr lang="en-US" sz="2800" smtClean="0"/>
              <a:t>Approximately 3,000 MW total capacity</a:t>
            </a:r>
          </a:p>
          <a:p>
            <a:pPr marL="463550" indent="-463550" eaLnBrk="1" hangingPunct="1">
              <a:buFont typeface="Wingdings" pitchFamily="2" charset="2"/>
              <a:buChar char="Ø"/>
            </a:pPr>
            <a:r>
              <a:rPr lang="en-US" sz="2800" smtClean="0"/>
              <a:t>Injected at three locations on Progress system</a:t>
            </a:r>
            <a:br>
              <a:rPr lang="en-US" sz="2800" smtClean="0"/>
            </a:br>
            <a:endParaRPr lang="en-US" sz="2800" smtClean="0"/>
          </a:p>
          <a:p>
            <a:pPr marL="463550" indent="-463550" eaLnBrk="1" hangingPunct="1">
              <a:buFont typeface="Wingdings" pitchFamily="2" charset="2"/>
              <a:buChar char="Ø"/>
            </a:pPr>
            <a:endParaRPr lang="en-US" sz="2800" b="1" smtClean="0"/>
          </a:p>
          <a:p>
            <a:pPr marL="463550" indent="-463550" eaLnBrk="1" hangingPunct="1">
              <a:buFont typeface="Wingdings" pitchFamily="2" charset="2"/>
              <a:buChar char="Ø"/>
            </a:pPr>
            <a:endParaRPr lang="en-US" sz="2800" b="1" smtClean="0"/>
          </a:p>
          <a:p>
            <a:pPr marL="463550" indent="-463550" eaLnBrk="1" hangingPunct="1">
              <a:buFont typeface="Wingdings" pitchFamily="2" charset="2"/>
              <a:buChar char="Ø"/>
            </a:pPr>
            <a:endParaRPr lang="en-US" sz="2800" b="1" smtClean="0"/>
          </a:p>
          <a:p>
            <a:pPr marL="463550" indent="-463550" eaLnBrk="1" hangingPunct="1">
              <a:buFont typeface="Wingdings" pitchFamily="2" charset="2"/>
              <a:buChar char="Ø"/>
            </a:pPr>
            <a:endParaRPr lang="en-US" sz="2800" b="1" smtClean="0"/>
          </a:p>
          <a:p>
            <a:pPr marL="463550" indent="-463550" eaLnBrk="1" hangingPunct="1">
              <a:buFont typeface="Wingdings" pitchFamily="2" charset="2"/>
              <a:buChar char="Ø"/>
            </a:pPr>
            <a:r>
              <a:rPr lang="en-US" sz="2800" smtClean="0"/>
              <a:t>MW allocation – 60% Duke, 40% Progress</a:t>
            </a:r>
          </a:p>
          <a:p>
            <a:pPr marL="463550" indent="-463550" eaLnBrk="1" hangingPunct="1">
              <a:buFont typeface="Wingdings" pitchFamily="2" charset="2"/>
              <a:buChar char="Ø"/>
            </a:pPr>
            <a:endParaRPr lang="en-US" b="1" smtClean="0"/>
          </a:p>
        </p:txBody>
      </p:sp>
      <p:pic>
        <p:nvPicPr>
          <p:cNvPr id="106500"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06501" name="Rectangle 4"/>
          <p:cNvSpPr>
            <a:spLocks noGrp="1" noChangeArrowheads="1"/>
          </p:cNvSpPr>
          <p:nvPr>
            <p:ph type="ctrTitle" idx="4294967295"/>
          </p:nvPr>
        </p:nvSpPr>
        <p:spPr>
          <a:xfrm>
            <a:off x="461963" y="1219200"/>
            <a:ext cx="8382000" cy="685800"/>
          </a:xfrm>
          <a:solidFill>
            <a:schemeClr val="accent1"/>
          </a:solidFill>
          <a:ln>
            <a:solidFill>
              <a:schemeClr val="tx1"/>
            </a:solidFill>
          </a:ln>
        </p:spPr>
        <p:txBody>
          <a:bodyPr/>
          <a:lstStyle/>
          <a:p>
            <a:r>
              <a:rPr lang="en-US" sz="3600" smtClean="0">
                <a:solidFill>
                  <a:schemeClr val="tx1"/>
                </a:solidFill>
              </a:rPr>
              <a:t>NC Off- Shore Wind Sensitivity Scenario</a:t>
            </a:r>
          </a:p>
        </p:txBody>
      </p:sp>
      <p:graphicFrame>
        <p:nvGraphicFramePr>
          <p:cNvPr id="9" name="Table 8"/>
          <p:cNvGraphicFramePr>
            <a:graphicFrameLocks noGrp="1"/>
          </p:cNvGraphicFramePr>
          <p:nvPr/>
        </p:nvGraphicFramePr>
        <p:xfrm>
          <a:off x="1700213" y="3198813"/>
          <a:ext cx="5829300" cy="2103437"/>
        </p:xfrm>
        <a:graphic>
          <a:graphicData uri="http://schemas.openxmlformats.org/drawingml/2006/table">
            <a:tbl>
              <a:tblPr firstRow="1" bandRow="1">
                <a:tableStyleId>{00A15C55-8517-42AA-B614-E9B94910E393}</a:tableStyleId>
              </a:tblPr>
              <a:tblGrid>
                <a:gridCol w="1943100"/>
                <a:gridCol w="1943100"/>
                <a:gridCol w="1943100"/>
              </a:tblGrid>
              <a:tr h="614570">
                <a:tc>
                  <a:txBody>
                    <a:bodyPr/>
                    <a:lstStyle/>
                    <a:p>
                      <a:r>
                        <a:rPr lang="en-US" dirty="0" smtClean="0"/>
                        <a:t>Injection</a:t>
                      </a:r>
                      <a:r>
                        <a:rPr lang="en-US" baseline="0" dirty="0" smtClean="0"/>
                        <a:t> Point</a:t>
                      </a:r>
                      <a:endParaRPr lang="en-US" dirty="0"/>
                    </a:p>
                  </a:txBody>
                  <a:tcPr/>
                </a:tc>
                <a:tc>
                  <a:txBody>
                    <a:bodyPr/>
                    <a:lstStyle/>
                    <a:p>
                      <a:pPr algn="ctr"/>
                      <a:r>
                        <a:rPr lang="en-US" dirty="0" smtClean="0"/>
                        <a:t>On-peak MW</a:t>
                      </a:r>
                    </a:p>
                    <a:p>
                      <a:pPr algn="ctr"/>
                      <a:r>
                        <a:rPr lang="en-US" dirty="0" smtClean="0"/>
                        <a:t>(30-40% CF)</a:t>
                      </a:r>
                      <a:endParaRPr lang="en-US" dirty="0"/>
                    </a:p>
                  </a:txBody>
                  <a:tcPr/>
                </a:tc>
                <a:tc>
                  <a:txBody>
                    <a:bodyPr/>
                    <a:lstStyle/>
                    <a:p>
                      <a:pPr algn="ctr"/>
                      <a:r>
                        <a:rPr lang="en-US" dirty="0" smtClean="0"/>
                        <a:t>Off-peak MW</a:t>
                      </a:r>
                    </a:p>
                    <a:p>
                      <a:pPr algn="ctr"/>
                      <a:r>
                        <a:rPr lang="en-US" dirty="0" smtClean="0"/>
                        <a:t>(90% CF)</a:t>
                      </a:r>
                      <a:endParaRPr lang="en-US" dirty="0"/>
                    </a:p>
                  </a:txBody>
                  <a:tcPr/>
                </a:tc>
              </a:tr>
              <a:tr h="351182">
                <a:tc>
                  <a:txBody>
                    <a:bodyPr/>
                    <a:lstStyle/>
                    <a:p>
                      <a:r>
                        <a:rPr lang="en-US" dirty="0" smtClean="0"/>
                        <a:t>Wilmington</a:t>
                      </a:r>
                      <a:endParaRPr lang="en-US" dirty="0"/>
                    </a:p>
                  </a:txBody>
                  <a:tcPr/>
                </a:tc>
                <a:tc>
                  <a:txBody>
                    <a:bodyPr/>
                    <a:lstStyle/>
                    <a:p>
                      <a:pPr algn="ctr"/>
                      <a:r>
                        <a:rPr lang="en-US" dirty="0" smtClean="0"/>
                        <a:t>125</a:t>
                      </a:r>
                      <a:endParaRPr lang="en-US" dirty="0"/>
                    </a:p>
                  </a:txBody>
                  <a:tcPr/>
                </a:tc>
                <a:tc>
                  <a:txBody>
                    <a:bodyPr/>
                    <a:lstStyle/>
                    <a:p>
                      <a:pPr algn="ctr"/>
                      <a:r>
                        <a:rPr lang="en-US" dirty="0" smtClean="0"/>
                        <a:t>375</a:t>
                      </a:r>
                      <a:endParaRPr lang="en-US" dirty="0"/>
                    </a:p>
                  </a:txBody>
                  <a:tcPr/>
                </a:tc>
              </a:tr>
              <a:tr h="351182">
                <a:tc>
                  <a:txBody>
                    <a:bodyPr/>
                    <a:lstStyle/>
                    <a:p>
                      <a:r>
                        <a:rPr lang="en-US" dirty="0" smtClean="0"/>
                        <a:t>Morehead City</a:t>
                      </a:r>
                      <a:endParaRPr lang="en-US" dirty="0"/>
                    </a:p>
                  </a:txBody>
                  <a:tcPr/>
                </a:tc>
                <a:tc>
                  <a:txBody>
                    <a:bodyPr/>
                    <a:lstStyle/>
                    <a:p>
                      <a:pPr algn="ctr"/>
                      <a:r>
                        <a:rPr lang="en-US" dirty="0" smtClean="0"/>
                        <a:t>675</a:t>
                      </a:r>
                      <a:endParaRPr lang="en-US" dirty="0"/>
                    </a:p>
                  </a:txBody>
                  <a:tcPr/>
                </a:tc>
                <a:tc>
                  <a:txBody>
                    <a:bodyPr/>
                    <a:lstStyle/>
                    <a:p>
                      <a:pPr algn="ctr"/>
                      <a:r>
                        <a:rPr lang="en-US" dirty="0" smtClean="0"/>
                        <a:t>1,500</a:t>
                      </a:r>
                      <a:endParaRPr lang="en-US" dirty="0"/>
                    </a:p>
                  </a:txBody>
                  <a:tcPr/>
                </a:tc>
              </a:tr>
              <a:tr h="351182">
                <a:tc>
                  <a:txBody>
                    <a:bodyPr/>
                    <a:lstStyle/>
                    <a:p>
                      <a:r>
                        <a:rPr lang="en-US" dirty="0" smtClean="0"/>
                        <a:t>Bayboro</a:t>
                      </a:r>
                      <a:endParaRPr lang="en-US" dirty="0"/>
                    </a:p>
                  </a:txBody>
                  <a:tcPr/>
                </a:tc>
                <a:tc>
                  <a:txBody>
                    <a:bodyPr/>
                    <a:lstStyle/>
                    <a:p>
                      <a:pPr algn="ctr"/>
                      <a:r>
                        <a:rPr lang="en-US" dirty="0" smtClean="0"/>
                        <a:t>425</a:t>
                      </a:r>
                      <a:endParaRPr lang="en-US" dirty="0"/>
                    </a:p>
                  </a:txBody>
                  <a:tcPr/>
                </a:tc>
                <a:tc>
                  <a:txBody>
                    <a:bodyPr/>
                    <a:lstStyle/>
                    <a:p>
                      <a:pPr algn="ctr"/>
                      <a:r>
                        <a:rPr lang="en-US" dirty="0" smtClean="0"/>
                        <a:t>1,125</a:t>
                      </a:r>
                      <a:endParaRPr lang="en-US" dirty="0"/>
                    </a:p>
                  </a:txBody>
                  <a:tcPr/>
                </a:tc>
              </a:tr>
              <a:tr h="351182">
                <a:tc>
                  <a:txBody>
                    <a:bodyPr/>
                    <a:lstStyle/>
                    <a:p>
                      <a:pPr algn="r"/>
                      <a:r>
                        <a:rPr lang="en-US" dirty="0" smtClean="0"/>
                        <a:t>TOTAL</a:t>
                      </a:r>
                      <a:endParaRPr lang="en-US" dirty="0"/>
                    </a:p>
                  </a:txBody>
                  <a:tcPr/>
                </a:tc>
                <a:tc>
                  <a:txBody>
                    <a:bodyPr/>
                    <a:lstStyle/>
                    <a:p>
                      <a:pPr algn="ctr"/>
                      <a:r>
                        <a:rPr lang="en-US" dirty="0" smtClean="0"/>
                        <a:t>1,225</a:t>
                      </a:r>
                      <a:endParaRPr lang="en-US" dirty="0"/>
                    </a:p>
                  </a:txBody>
                  <a:tcPr/>
                </a:tc>
                <a:tc>
                  <a:txBody>
                    <a:bodyPr/>
                    <a:lstStyle/>
                    <a:p>
                      <a:pPr algn="ctr"/>
                      <a:r>
                        <a:rPr lang="en-US" dirty="0" smtClean="0"/>
                        <a:t>3,000</a:t>
                      </a:r>
                      <a:endParaRPr lang="en-US"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press-release"/>
          <p:cNvPicPr>
            <a:picLocks noChangeAspect="1" noChangeArrowheads="1"/>
          </p:cNvPicPr>
          <p:nvPr/>
        </p:nvPicPr>
        <p:blipFill>
          <a:blip r:embed="rId2">
            <a:lum contrast="6000"/>
          </a:blip>
          <a:srcRect/>
          <a:stretch>
            <a:fillRect/>
          </a:stretch>
        </p:blipFill>
        <p:spPr bwMode="auto">
          <a:xfrm>
            <a:off x="0" y="-180975"/>
            <a:ext cx="9144000" cy="1447800"/>
          </a:xfrm>
          <a:prstGeom prst="rect">
            <a:avLst/>
          </a:prstGeom>
          <a:noFill/>
          <a:ln w="9525">
            <a:noFill/>
            <a:miter lim="800000"/>
            <a:headEnd/>
            <a:tailEnd/>
          </a:ln>
        </p:spPr>
      </p:pic>
      <p:sp>
        <p:nvSpPr>
          <p:cNvPr id="108547" name="Rectangle 4"/>
          <p:cNvSpPr>
            <a:spLocks noChangeArrowheads="1"/>
          </p:cNvSpPr>
          <p:nvPr/>
        </p:nvSpPr>
        <p:spPr bwMode="auto">
          <a:xfrm>
            <a:off x="533400" y="1143000"/>
            <a:ext cx="8382000" cy="685800"/>
          </a:xfrm>
          <a:prstGeom prst="rect">
            <a:avLst/>
          </a:prstGeom>
          <a:solidFill>
            <a:schemeClr val="accent1"/>
          </a:solidFill>
          <a:ln w="9525">
            <a:solidFill>
              <a:schemeClr val="tx1"/>
            </a:solidFill>
            <a:miter lim="800000"/>
            <a:headEnd/>
            <a:tailEnd/>
          </a:ln>
        </p:spPr>
        <p:txBody>
          <a:bodyPr anchor="ctr"/>
          <a:lstStyle/>
          <a:p>
            <a:pPr algn="ctr"/>
            <a:r>
              <a:rPr lang="en-US" sz="3200" i="0">
                <a:solidFill>
                  <a:schemeClr val="tx2"/>
                </a:solidFill>
              </a:rPr>
              <a:t>NC Off-Shore Wind- Strawman Proposal</a:t>
            </a:r>
          </a:p>
        </p:txBody>
      </p:sp>
      <p:sp>
        <p:nvSpPr>
          <p:cNvPr id="108548" name="Rectangle 5"/>
          <p:cNvSpPr>
            <a:spLocks noChangeArrowheads="1"/>
          </p:cNvSpPr>
          <p:nvPr/>
        </p:nvSpPr>
        <p:spPr bwMode="auto">
          <a:xfrm>
            <a:off x="8374063" y="6194425"/>
            <a:ext cx="381000" cy="304800"/>
          </a:xfrm>
          <a:prstGeom prst="rect">
            <a:avLst/>
          </a:prstGeom>
          <a:noFill/>
          <a:ln w="9525">
            <a:noFill/>
            <a:miter lim="800000"/>
            <a:headEnd/>
            <a:tailEnd/>
          </a:ln>
        </p:spPr>
        <p:txBody>
          <a:bodyPr wrap="none">
            <a:spAutoFit/>
          </a:bodyPr>
          <a:lstStyle/>
          <a:p>
            <a:fld id="{715C2036-EDFC-4AA3-A1D7-32C4ADE43B8C}" type="slidenum">
              <a:rPr lang="en-US" sz="1400" b="0" i="0"/>
              <a:pPr/>
              <a:t>45</a:t>
            </a:fld>
            <a:endParaRPr lang="en-US" sz="1400" b="0" i="0"/>
          </a:p>
        </p:txBody>
      </p:sp>
      <p:sp>
        <p:nvSpPr>
          <p:cNvPr id="108549" name="TextBox 86"/>
          <p:cNvSpPr txBox="1">
            <a:spLocks noChangeArrowheads="1"/>
          </p:cNvSpPr>
          <p:nvPr/>
        </p:nvSpPr>
        <p:spPr bwMode="auto">
          <a:xfrm>
            <a:off x="885825" y="3582988"/>
            <a:ext cx="6567488" cy="1069975"/>
          </a:xfrm>
          <a:prstGeom prst="rect">
            <a:avLst/>
          </a:prstGeom>
          <a:noFill/>
          <a:ln w="9525">
            <a:noFill/>
            <a:miter lim="800000"/>
            <a:headEnd/>
            <a:tailEnd/>
          </a:ln>
        </p:spPr>
        <p:txBody>
          <a:bodyPr>
            <a:spAutoFit/>
          </a:bodyPr>
          <a:lstStyle/>
          <a:p>
            <a:pPr algn="ctr"/>
            <a:r>
              <a:rPr lang="en-US" sz="1600" i="0" u="sng">
                <a:solidFill>
                  <a:srgbClr val="FF0000"/>
                </a:solidFill>
              </a:rPr>
              <a:t>FERC Order No: 630</a:t>
            </a:r>
          </a:p>
          <a:p>
            <a:pPr algn="ctr"/>
            <a:r>
              <a:rPr lang="en-US" sz="1600" i="0">
                <a:solidFill>
                  <a:srgbClr val="FF0000"/>
                </a:solidFill>
              </a:rPr>
              <a:t>The original slide contains </a:t>
            </a:r>
          </a:p>
          <a:p>
            <a:pPr algn="ctr"/>
            <a:r>
              <a:rPr lang="en-US" sz="1600" i="0">
                <a:solidFill>
                  <a:srgbClr val="FF0000"/>
                </a:solidFill>
              </a:rPr>
              <a:t>Critical Energy Infrastructure Information</a:t>
            </a:r>
          </a:p>
          <a:p>
            <a:pPr algn="ctr"/>
            <a:r>
              <a:rPr lang="en-US" sz="1600" i="0">
                <a:solidFill>
                  <a:srgbClr val="FF0000"/>
                </a:solidFill>
              </a:rPr>
              <a:t>and is not available to the Public</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C7A349E8-F092-415C-831E-43CE3FA98202}" type="slidenum">
              <a:rPr lang="en-US" sz="1400" b="0" i="0"/>
              <a:pPr algn="r"/>
              <a:t>46</a:t>
            </a:fld>
            <a:endParaRPr lang="en-US" sz="1400" b="0" i="0"/>
          </a:p>
        </p:txBody>
      </p:sp>
      <p:sp>
        <p:nvSpPr>
          <p:cNvPr id="10445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1D993FA-715F-4073-A551-F6FBB56AB382}" type="slidenum">
              <a:rPr lang="en-US" sz="1400" b="0" i="0"/>
              <a:pPr algn="r"/>
              <a:t>46</a:t>
            </a:fld>
            <a:endParaRPr lang="en-US" sz="1400" b="0" i="0"/>
          </a:p>
        </p:txBody>
      </p:sp>
      <p:pic>
        <p:nvPicPr>
          <p:cNvPr id="104451"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216069" name="Rectangle 3"/>
          <p:cNvSpPr>
            <a:spLocks noChangeArrowheads="1"/>
          </p:cNvSpPr>
          <p:nvPr/>
        </p:nvSpPr>
        <p:spPr bwMode="auto">
          <a:xfrm>
            <a:off x="533400" y="1295400"/>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Hypothetical </a:t>
            </a:r>
            <a:br>
              <a:rPr lang="en-US" sz="3200" i="0"/>
            </a:br>
            <a:r>
              <a:rPr lang="en-US" sz="3200" i="0"/>
              <a:t>NC Off-Shore Wind Sensitivity Scenario</a:t>
            </a:r>
          </a:p>
        </p:txBody>
      </p:sp>
      <p:sp>
        <p:nvSpPr>
          <p:cNvPr id="104453" name="Subtitle 6"/>
          <p:cNvSpPr txBox="1">
            <a:spLocks/>
          </p:cNvSpPr>
          <p:nvPr/>
        </p:nvSpPr>
        <p:spPr bwMode="auto">
          <a:xfrm>
            <a:off x="490538" y="2392363"/>
            <a:ext cx="8305800" cy="4038600"/>
          </a:xfrm>
          <a:prstGeom prst="rect">
            <a:avLst/>
          </a:prstGeom>
          <a:noFill/>
          <a:ln w="9525">
            <a:noFill/>
            <a:miter lim="800000"/>
            <a:headEnd/>
            <a:tailEnd/>
          </a:ln>
        </p:spPr>
        <p:txBody>
          <a:bodyPr/>
          <a:lstStyle/>
          <a:p>
            <a:pPr marL="515938" indent="-349250" eaLnBrk="0" hangingPunct="0">
              <a:lnSpc>
                <a:spcPct val="90000"/>
              </a:lnSpc>
              <a:spcBef>
                <a:spcPct val="25000"/>
              </a:spcBef>
              <a:spcAft>
                <a:spcPct val="25000"/>
              </a:spcAft>
              <a:buFont typeface="Wingdings" pitchFamily="2" charset="2"/>
              <a:buChar char="Ø"/>
              <a:tabLst>
                <a:tab pos="965200" algn="l"/>
              </a:tabLst>
            </a:pPr>
            <a:r>
              <a:rPr lang="en-US" sz="2800" i="0"/>
              <a:t>Original Strawman </a:t>
            </a:r>
          </a:p>
          <a:p>
            <a:pPr marL="973138" lvl="1" indent="-349250" eaLnBrk="0" hangingPunct="0">
              <a:lnSpc>
                <a:spcPct val="90000"/>
              </a:lnSpc>
              <a:spcBef>
                <a:spcPct val="25000"/>
              </a:spcBef>
              <a:spcAft>
                <a:spcPct val="25000"/>
              </a:spcAft>
              <a:buFont typeface="Arial" charset="0"/>
              <a:buChar char="-"/>
              <a:tabLst>
                <a:tab pos="965200" algn="l"/>
              </a:tabLst>
            </a:pPr>
            <a:r>
              <a:rPr lang="en-US" sz="2400" b="0" i="0"/>
              <a:t>NCTPC starting point in evaluating off-shore wind</a:t>
            </a:r>
            <a:endParaRPr lang="en-US" sz="2800" b="0" i="0"/>
          </a:p>
          <a:p>
            <a:pPr marL="515938" indent="-349250" eaLnBrk="0" hangingPunct="0">
              <a:lnSpc>
                <a:spcPct val="90000"/>
              </a:lnSpc>
              <a:spcBef>
                <a:spcPct val="25000"/>
              </a:spcBef>
              <a:spcAft>
                <a:spcPct val="25000"/>
              </a:spcAft>
              <a:buFont typeface="Wingdings" pitchFamily="2" charset="2"/>
              <a:buChar char="Ø"/>
              <a:tabLst>
                <a:tab pos="965200" algn="l"/>
              </a:tabLst>
            </a:pPr>
            <a:r>
              <a:rPr lang="en-US" sz="2800" i="0"/>
              <a:t>Four Options were developed by PWG</a:t>
            </a:r>
          </a:p>
          <a:p>
            <a:pPr marL="973138" lvl="1" indent="-349250" eaLnBrk="0" hangingPunct="0">
              <a:lnSpc>
                <a:spcPct val="90000"/>
              </a:lnSpc>
              <a:spcBef>
                <a:spcPct val="25000"/>
              </a:spcBef>
              <a:spcAft>
                <a:spcPct val="25000"/>
              </a:spcAft>
              <a:buFont typeface="Arial" charset="0"/>
              <a:buChar char="-"/>
              <a:tabLst>
                <a:tab pos="965200" algn="l"/>
              </a:tabLst>
            </a:pPr>
            <a:r>
              <a:rPr lang="en-US" sz="2400" b="0" i="0"/>
              <a:t>Based on power flow results and analysis </a:t>
            </a:r>
          </a:p>
          <a:p>
            <a:pPr marL="973138" lvl="1" indent="-349250" eaLnBrk="0" hangingPunct="0">
              <a:lnSpc>
                <a:spcPct val="90000"/>
              </a:lnSpc>
              <a:spcBef>
                <a:spcPct val="25000"/>
              </a:spcBef>
              <a:spcAft>
                <a:spcPct val="25000"/>
              </a:spcAft>
              <a:buFont typeface="Arial" charset="0"/>
              <a:buChar char="-"/>
              <a:tabLst>
                <a:tab pos="965200" algn="l"/>
              </a:tabLst>
            </a:pPr>
            <a:r>
              <a:rPr lang="en-US" sz="2400" b="0" i="0"/>
              <a:t>Assessment of costs versus benefits</a:t>
            </a:r>
            <a:endParaRPr lang="en-US" sz="2800" b="0" i="0"/>
          </a:p>
          <a:p>
            <a:pPr marL="515938" indent="-349250" eaLnBrk="0" hangingPunct="0">
              <a:lnSpc>
                <a:spcPct val="90000"/>
              </a:lnSpc>
              <a:spcBef>
                <a:spcPct val="25000"/>
              </a:spcBef>
              <a:spcAft>
                <a:spcPct val="25000"/>
              </a:spcAft>
              <a:buFont typeface="Wingdings" pitchFamily="2" charset="2"/>
              <a:buChar char="Ø"/>
              <a:tabLst>
                <a:tab pos="965200" algn="l"/>
              </a:tabLst>
            </a:pPr>
            <a:r>
              <a:rPr lang="en-US" sz="2400" b="0" i="0"/>
              <a:t>Solving transmission </a:t>
            </a:r>
            <a:r>
              <a:rPr lang="en-US" sz="2400" i="0"/>
              <a:t>constraints</a:t>
            </a:r>
            <a:r>
              <a:rPr lang="en-US" sz="2400" b="0" i="0"/>
              <a:t> for </a:t>
            </a:r>
            <a:r>
              <a:rPr lang="en-US" sz="2400" i="0"/>
              <a:t>off-peak loads </a:t>
            </a:r>
            <a:r>
              <a:rPr lang="en-US" sz="2400" b="0" i="0"/>
              <a:t>with wind capacity factor at 90% also solves </a:t>
            </a:r>
            <a:r>
              <a:rPr lang="en-US" sz="2400" i="0"/>
              <a:t>on-peak</a:t>
            </a:r>
            <a:r>
              <a:rPr lang="en-US" sz="2400" b="0" i="0"/>
              <a:t> transmission problems with lower wind capacity factors</a:t>
            </a:r>
          </a:p>
          <a:p>
            <a:pPr marL="515938" indent="-349250" eaLnBrk="0" hangingPunct="0">
              <a:lnSpc>
                <a:spcPct val="90000"/>
              </a:lnSpc>
              <a:spcBef>
                <a:spcPct val="25000"/>
              </a:spcBef>
              <a:spcAft>
                <a:spcPct val="25000"/>
              </a:spcAft>
              <a:buFont typeface="Wingdings" pitchFamily="2" charset="2"/>
              <a:buChar char="Ø"/>
              <a:tabLst>
                <a:tab pos="965200" algn="l"/>
              </a:tabLst>
            </a:pPr>
            <a:endParaRPr lang="en-US" sz="2800" b="0" i="0"/>
          </a:p>
          <a:p>
            <a:pPr marL="515938" indent="-349250" eaLnBrk="0" hangingPunct="0">
              <a:lnSpc>
                <a:spcPct val="90000"/>
              </a:lnSpc>
              <a:spcBef>
                <a:spcPct val="20000"/>
              </a:spcBef>
              <a:buFont typeface="Wingdings" pitchFamily="2" charset="2"/>
              <a:buChar char="Ø"/>
              <a:tabLst>
                <a:tab pos="965200" algn="l"/>
              </a:tabLst>
            </a:pPr>
            <a:endParaRPr lang="en-US" sz="2800" b="0" i="0"/>
          </a:p>
          <a:p>
            <a:pPr marL="515938" indent="-349250" eaLnBrk="0" hangingPunct="0">
              <a:lnSpc>
                <a:spcPct val="90000"/>
              </a:lnSpc>
              <a:spcBef>
                <a:spcPct val="20000"/>
              </a:spcBef>
              <a:tabLst>
                <a:tab pos="965200" algn="l"/>
              </a:tabLst>
            </a:pPr>
            <a:r>
              <a:rPr lang="en-US" sz="2800" i="0"/>
              <a:t>	</a:t>
            </a:r>
            <a:r>
              <a:rPr lang="en-US" sz="2400" i="0"/>
              <a:t/>
            </a:r>
            <a:br>
              <a:rPr lang="en-US" sz="2400" i="0"/>
            </a:br>
            <a:endParaRPr lang="en-US" sz="2800" i="0"/>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56" descr="NCBoundaries.jpg"/>
          <p:cNvPicPr>
            <a:picLocks noChangeAspect="1"/>
          </p:cNvPicPr>
          <p:nvPr/>
        </p:nvPicPr>
        <p:blipFill>
          <a:blip r:embed="rId3"/>
          <a:srcRect/>
          <a:stretch>
            <a:fillRect/>
          </a:stretch>
        </p:blipFill>
        <p:spPr bwMode="auto">
          <a:xfrm>
            <a:off x="1960563" y="1930400"/>
            <a:ext cx="5837237" cy="4757738"/>
          </a:xfrm>
          <a:prstGeom prst="rect">
            <a:avLst/>
          </a:prstGeom>
          <a:noFill/>
          <a:ln w="9525">
            <a:noFill/>
            <a:miter lim="800000"/>
            <a:headEnd/>
            <a:tailEnd/>
          </a:ln>
        </p:spPr>
      </p:pic>
      <p:sp>
        <p:nvSpPr>
          <p:cNvPr id="10957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FF826ED-59CF-4F7E-B74A-E804EB8EF13C}" type="slidenum">
              <a:rPr lang="en-US" sz="1400" b="0" i="0"/>
              <a:pPr algn="r"/>
              <a:t>47</a:t>
            </a:fld>
            <a:endParaRPr lang="en-US" sz="1400" b="0" i="0"/>
          </a:p>
        </p:txBody>
      </p:sp>
      <p:pic>
        <p:nvPicPr>
          <p:cNvPr id="109571" name="Picture 3" descr="press-release"/>
          <p:cNvPicPr>
            <a:picLocks noChangeAspect="1" noChangeArrowheads="1"/>
          </p:cNvPicPr>
          <p:nvPr/>
        </p:nvPicPr>
        <p:blipFill>
          <a:blip r:embed="rId4">
            <a:lum contrast="6000"/>
          </a:blip>
          <a:srcRect/>
          <a:stretch>
            <a:fillRect/>
          </a:stretch>
        </p:blipFill>
        <p:spPr bwMode="auto">
          <a:xfrm>
            <a:off x="0" y="-304800"/>
            <a:ext cx="9144000" cy="1447800"/>
          </a:xfrm>
          <a:prstGeom prst="rect">
            <a:avLst/>
          </a:prstGeom>
          <a:noFill/>
          <a:ln w="9525">
            <a:noFill/>
            <a:miter lim="800000"/>
            <a:headEnd/>
            <a:tailEnd/>
          </a:ln>
        </p:spPr>
      </p:pic>
      <p:sp>
        <p:nvSpPr>
          <p:cNvPr id="109572" name="Rectangle 4"/>
          <p:cNvSpPr>
            <a:spLocks noGrp="1" noChangeArrowheads="1"/>
          </p:cNvSpPr>
          <p:nvPr>
            <p:ph type="ctrTitle" idx="4294967295"/>
          </p:nvPr>
        </p:nvSpPr>
        <p:spPr>
          <a:xfrm>
            <a:off x="533400" y="900113"/>
            <a:ext cx="8382000" cy="685800"/>
          </a:xfrm>
          <a:solidFill>
            <a:schemeClr val="accent1"/>
          </a:solidFill>
          <a:ln>
            <a:solidFill>
              <a:schemeClr val="tx1"/>
            </a:solidFill>
          </a:ln>
        </p:spPr>
        <p:txBody>
          <a:bodyPr/>
          <a:lstStyle/>
          <a:p>
            <a:pPr eaLnBrk="1" hangingPunct="1"/>
            <a:r>
              <a:rPr lang="en-US" sz="2800" b="1" smtClean="0"/>
              <a:t>Hypothetical NC Off- Shore Wind: Option 1A</a:t>
            </a:r>
          </a:p>
        </p:txBody>
      </p:sp>
      <p:sp>
        <p:nvSpPr>
          <p:cNvPr id="60" name="TextBox 59"/>
          <p:cNvSpPr txBox="1"/>
          <p:nvPr/>
        </p:nvSpPr>
        <p:spPr>
          <a:xfrm>
            <a:off x="1884363" y="1662113"/>
            <a:ext cx="4608512" cy="48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2400" i="0">
                <a:solidFill>
                  <a:srgbClr val="000000"/>
                </a:solidFill>
              </a:rPr>
              <a:t>Total Wind Output: 3000 MW</a:t>
            </a:r>
          </a:p>
        </p:txBody>
      </p:sp>
      <p:cxnSp>
        <p:nvCxnSpPr>
          <p:cNvPr id="109574" name="Straight Connector 62"/>
          <p:cNvCxnSpPr>
            <a:cxnSpLocks noChangeShapeType="1"/>
          </p:cNvCxnSpPr>
          <p:nvPr/>
        </p:nvCxnSpPr>
        <p:spPr bwMode="auto">
          <a:xfrm rot="10800000" flipV="1">
            <a:off x="3419475" y="5924550"/>
            <a:ext cx="192088" cy="153988"/>
          </a:xfrm>
          <a:prstGeom prst="line">
            <a:avLst/>
          </a:prstGeom>
          <a:noFill/>
          <a:ln w="19050" algn="ctr">
            <a:solidFill>
              <a:srgbClr val="00CC00"/>
            </a:solidFill>
            <a:round/>
            <a:headEnd/>
            <a:tailEnd/>
          </a:ln>
        </p:spPr>
      </p:cxnSp>
      <p:cxnSp>
        <p:nvCxnSpPr>
          <p:cNvPr id="109575" name="Straight Connector 64"/>
          <p:cNvCxnSpPr>
            <a:cxnSpLocks noChangeShapeType="1"/>
          </p:cNvCxnSpPr>
          <p:nvPr/>
        </p:nvCxnSpPr>
        <p:spPr bwMode="auto">
          <a:xfrm rot="10800000" flipV="1">
            <a:off x="3381375" y="5540375"/>
            <a:ext cx="268288" cy="1588"/>
          </a:xfrm>
          <a:prstGeom prst="line">
            <a:avLst/>
          </a:prstGeom>
          <a:noFill/>
          <a:ln w="19050" algn="ctr">
            <a:solidFill>
              <a:srgbClr val="00CC00"/>
            </a:solidFill>
            <a:round/>
            <a:headEnd/>
            <a:tailEnd/>
          </a:ln>
        </p:spPr>
      </p:cxnSp>
      <p:cxnSp>
        <p:nvCxnSpPr>
          <p:cNvPr id="109576" name="Straight Connector 70"/>
          <p:cNvCxnSpPr>
            <a:cxnSpLocks noChangeShapeType="1"/>
          </p:cNvCxnSpPr>
          <p:nvPr/>
        </p:nvCxnSpPr>
        <p:spPr bwMode="auto">
          <a:xfrm rot="5400000" flipH="1" flipV="1">
            <a:off x="3208337" y="5791201"/>
            <a:ext cx="498475" cy="0"/>
          </a:xfrm>
          <a:prstGeom prst="line">
            <a:avLst/>
          </a:prstGeom>
          <a:noFill/>
          <a:ln w="28575" algn="ctr">
            <a:solidFill>
              <a:srgbClr val="00CC00"/>
            </a:solidFill>
            <a:round/>
            <a:headEnd/>
            <a:tailEnd/>
          </a:ln>
        </p:spPr>
      </p:cxnSp>
      <p:cxnSp>
        <p:nvCxnSpPr>
          <p:cNvPr id="109577" name="Straight Connector 87"/>
          <p:cNvCxnSpPr>
            <a:cxnSpLocks noChangeShapeType="1"/>
          </p:cNvCxnSpPr>
          <p:nvPr/>
        </p:nvCxnSpPr>
        <p:spPr bwMode="auto">
          <a:xfrm rot="5400000" flipH="1" flipV="1">
            <a:off x="3305175" y="5772151"/>
            <a:ext cx="460375" cy="0"/>
          </a:xfrm>
          <a:prstGeom prst="line">
            <a:avLst/>
          </a:prstGeom>
          <a:noFill/>
          <a:ln w="28575" algn="ctr">
            <a:solidFill>
              <a:srgbClr val="00CC00"/>
            </a:solidFill>
            <a:round/>
            <a:headEnd/>
            <a:tailEnd/>
          </a:ln>
        </p:spPr>
      </p:cxnSp>
      <p:cxnSp>
        <p:nvCxnSpPr>
          <p:cNvPr id="109578" name="Straight Connector 93"/>
          <p:cNvCxnSpPr>
            <a:cxnSpLocks noChangeShapeType="1"/>
          </p:cNvCxnSpPr>
          <p:nvPr/>
        </p:nvCxnSpPr>
        <p:spPr bwMode="auto">
          <a:xfrm>
            <a:off x="3535363" y="6002338"/>
            <a:ext cx="728662" cy="0"/>
          </a:xfrm>
          <a:prstGeom prst="line">
            <a:avLst/>
          </a:prstGeom>
          <a:noFill/>
          <a:ln w="19050" algn="ctr">
            <a:solidFill>
              <a:srgbClr val="FF0000"/>
            </a:solidFill>
            <a:round/>
            <a:headEnd/>
            <a:tailEnd/>
          </a:ln>
        </p:spPr>
      </p:cxnSp>
      <p:sp>
        <p:nvSpPr>
          <p:cNvPr id="109579" name="Oval 94"/>
          <p:cNvSpPr>
            <a:spLocks noChangeArrowheads="1"/>
          </p:cNvSpPr>
          <p:nvPr/>
        </p:nvSpPr>
        <p:spPr bwMode="auto">
          <a:xfrm>
            <a:off x="4273550" y="5929313"/>
            <a:ext cx="152400" cy="152400"/>
          </a:xfrm>
          <a:prstGeom prst="ellipse">
            <a:avLst/>
          </a:prstGeom>
          <a:noFill/>
          <a:ln w="25400" algn="ctr">
            <a:solidFill>
              <a:srgbClr val="FF0000"/>
            </a:solidFill>
            <a:round/>
            <a:headEnd/>
            <a:tailEnd/>
          </a:ln>
        </p:spPr>
        <p:txBody>
          <a:bodyPr/>
          <a:lstStyle/>
          <a:p>
            <a:endParaRPr lang="en-US" i="0"/>
          </a:p>
        </p:txBody>
      </p:sp>
      <p:sp>
        <p:nvSpPr>
          <p:cNvPr id="109580" name="TextBox 95"/>
          <p:cNvSpPr txBox="1">
            <a:spLocks noChangeArrowheads="1"/>
          </p:cNvSpPr>
          <p:nvPr/>
        </p:nvSpPr>
        <p:spPr bwMode="auto">
          <a:xfrm>
            <a:off x="4502150" y="5772150"/>
            <a:ext cx="952500" cy="461963"/>
          </a:xfrm>
          <a:prstGeom prst="rect">
            <a:avLst/>
          </a:prstGeom>
          <a:noFill/>
          <a:ln w="9525">
            <a:noFill/>
            <a:miter lim="800000"/>
            <a:headEnd/>
            <a:tailEnd/>
          </a:ln>
        </p:spPr>
        <p:txBody>
          <a:bodyPr>
            <a:spAutoFit/>
          </a:bodyPr>
          <a:lstStyle/>
          <a:p>
            <a:r>
              <a:rPr lang="en-US" sz="1200" i="0"/>
              <a:t>Southport 375 MW</a:t>
            </a:r>
          </a:p>
        </p:txBody>
      </p:sp>
      <p:sp>
        <p:nvSpPr>
          <p:cNvPr id="109581" name="TextBox 96"/>
          <p:cNvSpPr txBox="1">
            <a:spLocks noChangeArrowheads="1"/>
          </p:cNvSpPr>
          <p:nvPr/>
        </p:nvSpPr>
        <p:spPr bwMode="auto">
          <a:xfrm>
            <a:off x="2651125" y="5387975"/>
            <a:ext cx="806450" cy="274638"/>
          </a:xfrm>
          <a:prstGeom prst="rect">
            <a:avLst/>
          </a:prstGeom>
          <a:noFill/>
          <a:ln w="9525">
            <a:noFill/>
            <a:miter lim="800000"/>
            <a:headEnd/>
            <a:tailEnd/>
          </a:ln>
        </p:spPr>
        <p:txBody>
          <a:bodyPr>
            <a:spAutoFit/>
          </a:bodyPr>
          <a:lstStyle/>
          <a:p>
            <a:r>
              <a:rPr lang="en-US" sz="1200" i="0"/>
              <a:t>Sutton</a:t>
            </a:r>
          </a:p>
        </p:txBody>
      </p:sp>
      <p:cxnSp>
        <p:nvCxnSpPr>
          <p:cNvPr id="109582" name="Straight Connector 97"/>
          <p:cNvCxnSpPr>
            <a:cxnSpLocks noChangeShapeType="1"/>
          </p:cNvCxnSpPr>
          <p:nvPr/>
        </p:nvCxnSpPr>
        <p:spPr bwMode="auto">
          <a:xfrm rot="16200000" flipV="1">
            <a:off x="4456906" y="4658519"/>
            <a:ext cx="192088" cy="190500"/>
          </a:xfrm>
          <a:prstGeom prst="line">
            <a:avLst/>
          </a:prstGeom>
          <a:noFill/>
          <a:ln w="19050" algn="ctr">
            <a:solidFill>
              <a:srgbClr val="00CC00"/>
            </a:solidFill>
            <a:round/>
            <a:headEnd/>
            <a:tailEnd/>
          </a:ln>
        </p:spPr>
      </p:cxnSp>
      <p:cxnSp>
        <p:nvCxnSpPr>
          <p:cNvPr id="109583" name="Straight Connector 99"/>
          <p:cNvCxnSpPr>
            <a:cxnSpLocks noChangeShapeType="1"/>
          </p:cNvCxnSpPr>
          <p:nvPr/>
        </p:nvCxnSpPr>
        <p:spPr bwMode="auto">
          <a:xfrm flipV="1">
            <a:off x="3535363" y="4735513"/>
            <a:ext cx="998537" cy="806450"/>
          </a:xfrm>
          <a:prstGeom prst="line">
            <a:avLst/>
          </a:prstGeom>
          <a:noFill/>
          <a:ln w="28575" algn="ctr">
            <a:solidFill>
              <a:srgbClr val="00CC00"/>
            </a:solidFill>
            <a:round/>
            <a:headEnd/>
            <a:tailEnd/>
          </a:ln>
        </p:spPr>
      </p:cxnSp>
      <p:sp>
        <p:nvSpPr>
          <p:cNvPr id="109584" name="TextBox 101"/>
          <p:cNvSpPr txBox="1">
            <a:spLocks noChangeArrowheads="1"/>
          </p:cNvSpPr>
          <p:nvPr/>
        </p:nvSpPr>
        <p:spPr bwMode="auto">
          <a:xfrm>
            <a:off x="3497263" y="4460875"/>
            <a:ext cx="1190625" cy="274638"/>
          </a:xfrm>
          <a:prstGeom prst="rect">
            <a:avLst/>
          </a:prstGeom>
          <a:noFill/>
          <a:ln w="9525">
            <a:noFill/>
            <a:miter lim="800000"/>
            <a:headEnd/>
            <a:tailEnd/>
          </a:ln>
        </p:spPr>
        <p:txBody>
          <a:bodyPr>
            <a:spAutoFit/>
          </a:bodyPr>
          <a:lstStyle/>
          <a:p>
            <a:r>
              <a:rPr lang="en-US" sz="1200" i="0"/>
              <a:t>Jacksonville</a:t>
            </a:r>
          </a:p>
        </p:txBody>
      </p:sp>
      <p:cxnSp>
        <p:nvCxnSpPr>
          <p:cNvPr id="109585" name="Straight Connector 102"/>
          <p:cNvCxnSpPr>
            <a:cxnSpLocks noChangeShapeType="1"/>
          </p:cNvCxnSpPr>
          <p:nvPr/>
        </p:nvCxnSpPr>
        <p:spPr bwMode="auto">
          <a:xfrm>
            <a:off x="5878513" y="4735513"/>
            <a:ext cx="728662" cy="0"/>
          </a:xfrm>
          <a:prstGeom prst="line">
            <a:avLst/>
          </a:prstGeom>
          <a:noFill/>
          <a:ln w="19050" algn="ctr">
            <a:solidFill>
              <a:srgbClr val="FF0000"/>
            </a:solidFill>
            <a:round/>
            <a:headEnd/>
            <a:tailEnd/>
          </a:ln>
        </p:spPr>
      </p:cxnSp>
      <p:sp>
        <p:nvSpPr>
          <p:cNvPr id="109586" name="Oval 103"/>
          <p:cNvSpPr>
            <a:spLocks noChangeArrowheads="1"/>
          </p:cNvSpPr>
          <p:nvPr/>
        </p:nvSpPr>
        <p:spPr bwMode="auto">
          <a:xfrm>
            <a:off x="6616700" y="4657725"/>
            <a:ext cx="152400" cy="152400"/>
          </a:xfrm>
          <a:prstGeom prst="ellipse">
            <a:avLst/>
          </a:prstGeom>
          <a:noFill/>
          <a:ln w="25400" algn="ctr">
            <a:solidFill>
              <a:srgbClr val="FF0000"/>
            </a:solidFill>
            <a:round/>
            <a:headEnd/>
            <a:tailEnd/>
          </a:ln>
        </p:spPr>
        <p:txBody>
          <a:bodyPr/>
          <a:lstStyle/>
          <a:p>
            <a:endParaRPr lang="en-US" i="0"/>
          </a:p>
        </p:txBody>
      </p:sp>
      <p:sp>
        <p:nvSpPr>
          <p:cNvPr id="109587" name="TextBox 104"/>
          <p:cNvSpPr txBox="1">
            <a:spLocks noChangeArrowheads="1"/>
          </p:cNvSpPr>
          <p:nvPr/>
        </p:nvSpPr>
        <p:spPr bwMode="auto">
          <a:xfrm>
            <a:off x="6845300" y="4541838"/>
            <a:ext cx="952500" cy="461962"/>
          </a:xfrm>
          <a:prstGeom prst="rect">
            <a:avLst/>
          </a:prstGeom>
          <a:noFill/>
          <a:ln w="9525">
            <a:noFill/>
            <a:miter lim="800000"/>
            <a:headEnd/>
            <a:tailEnd/>
          </a:ln>
        </p:spPr>
        <p:txBody>
          <a:bodyPr>
            <a:spAutoFit/>
          </a:bodyPr>
          <a:lstStyle/>
          <a:p>
            <a:r>
              <a:rPr lang="en-US" sz="1200" i="0"/>
              <a:t>Morehead 1500 MW</a:t>
            </a:r>
          </a:p>
        </p:txBody>
      </p:sp>
      <p:cxnSp>
        <p:nvCxnSpPr>
          <p:cNvPr id="109588" name="Straight Connector 105"/>
          <p:cNvCxnSpPr>
            <a:cxnSpLocks noChangeShapeType="1"/>
          </p:cNvCxnSpPr>
          <p:nvPr/>
        </p:nvCxnSpPr>
        <p:spPr bwMode="auto">
          <a:xfrm rot="5400000" flipH="1" flipV="1">
            <a:off x="5762626" y="4732337"/>
            <a:ext cx="228600" cy="3175"/>
          </a:xfrm>
          <a:prstGeom prst="line">
            <a:avLst/>
          </a:prstGeom>
          <a:noFill/>
          <a:ln w="19050" algn="ctr">
            <a:solidFill>
              <a:srgbClr val="00CC00"/>
            </a:solidFill>
            <a:round/>
            <a:headEnd/>
            <a:tailEnd/>
          </a:ln>
        </p:spPr>
      </p:cxnSp>
      <p:cxnSp>
        <p:nvCxnSpPr>
          <p:cNvPr id="109589" name="Straight Connector 107"/>
          <p:cNvCxnSpPr>
            <a:cxnSpLocks noChangeShapeType="1"/>
          </p:cNvCxnSpPr>
          <p:nvPr/>
        </p:nvCxnSpPr>
        <p:spPr bwMode="auto">
          <a:xfrm rot="10800000" flipV="1">
            <a:off x="5148263" y="4503738"/>
            <a:ext cx="153987" cy="153987"/>
          </a:xfrm>
          <a:prstGeom prst="line">
            <a:avLst/>
          </a:prstGeom>
          <a:noFill/>
          <a:ln w="19050" algn="ctr">
            <a:solidFill>
              <a:srgbClr val="00CC00"/>
            </a:solidFill>
            <a:round/>
            <a:headEnd/>
            <a:tailEnd/>
          </a:ln>
        </p:spPr>
      </p:cxnSp>
      <p:cxnSp>
        <p:nvCxnSpPr>
          <p:cNvPr id="109590" name="Straight Connector 108"/>
          <p:cNvCxnSpPr>
            <a:cxnSpLocks noChangeShapeType="1"/>
          </p:cNvCxnSpPr>
          <p:nvPr/>
        </p:nvCxnSpPr>
        <p:spPr bwMode="auto">
          <a:xfrm>
            <a:off x="5186363" y="4619625"/>
            <a:ext cx="692150" cy="153988"/>
          </a:xfrm>
          <a:prstGeom prst="line">
            <a:avLst/>
          </a:prstGeom>
          <a:noFill/>
          <a:ln w="28575" algn="ctr">
            <a:solidFill>
              <a:srgbClr val="00CC00"/>
            </a:solidFill>
            <a:round/>
            <a:headEnd/>
            <a:tailEnd/>
          </a:ln>
        </p:spPr>
      </p:cxnSp>
      <p:cxnSp>
        <p:nvCxnSpPr>
          <p:cNvPr id="109591" name="Straight Connector 116"/>
          <p:cNvCxnSpPr>
            <a:cxnSpLocks noChangeShapeType="1"/>
          </p:cNvCxnSpPr>
          <p:nvPr/>
        </p:nvCxnSpPr>
        <p:spPr bwMode="auto">
          <a:xfrm>
            <a:off x="5262563" y="4543425"/>
            <a:ext cx="615950" cy="152400"/>
          </a:xfrm>
          <a:prstGeom prst="line">
            <a:avLst/>
          </a:prstGeom>
          <a:noFill/>
          <a:ln w="28575" algn="ctr">
            <a:solidFill>
              <a:srgbClr val="00CC00"/>
            </a:solidFill>
            <a:round/>
            <a:headEnd/>
            <a:tailEnd/>
          </a:ln>
        </p:spPr>
      </p:cxnSp>
      <p:sp>
        <p:nvSpPr>
          <p:cNvPr id="109592" name="TextBox 118"/>
          <p:cNvSpPr txBox="1">
            <a:spLocks noChangeArrowheads="1"/>
          </p:cNvSpPr>
          <p:nvPr/>
        </p:nvSpPr>
        <p:spPr bwMode="auto">
          <a:xfrm>
            <a:off x="5032375" y="4997450"/>
            <a:ext cx="1038225" cy="274638"/>
          </a:xfrm>
          <a:prstGeom prst="rect">
            <a:avLst/>
          </a:prstGeom>
          <a:noFill/>
          <a:ln w="9525">
            <a:noFill/>
            <a:miter lim="800000"/>
            <a:headEnd/>
            <a:tailEnd/>
          </a:ln>
        </p:spPr>
        <p:txBody>
          <a:bodyPr>
            <a:spAutoFit/>
          </a:bodyPr>
          <a:lstStyle/>
          <a:p>
            <a:r>
              <a:rPr lang="en-US" sz="1200" i="0"/>
              <a:t>Havelock</a:t>
            </a:r>
          </a:p>
        </p:txBody>
      </p:sp>
      <p:cxnSp>
        <p:nvCxnSpPr>
          <p:cNvPr id="109593" name="Straight Connector 119"/>
          <p:cNvCxnSpPr>
            <a:cxnSpLocks noChangeShapeType="1"/>
          </p:cNvCxnSpPr>
          <p:nvPr/>
        </p:nvCxnSpPr>
        <p:spPr bwMode="auto">
          <a:xfrm rot="5400000" flipH="1" flipV="1">
            <a:off x="4744244" y="3448844"/>
            <a:ext cx="346075" cy="230187"/>
          </a:xfrm>
          <a:prstGeom prst="line">
            <a:avLst/>
          </a:prstGeom>
          <a:noFill/>
          <a:ln w="28575" algn="ctr">
            <a:solidFill>
              <a:srgbClr val="00B0F0"/>
            </a:solidFill>
            <a:round/>
            <a:headEnd/>
            <a:tailEnd/>
          </a:ln>
        </p:spPr>
      </p:cxnSp>
      <p:sp>
        <p:nvSpPr>
          <p:cNvPr id="109594" name="TextBox 123"/>
          <p:cNvSpPr txBox="1">
            <a:spLocks noChangeArrowheads="1"/>
          </p:cNvSpPr>
          <p:nvPr/>
        </p:nvSpPr>
        <p:spPr bwMode="auto">
          <a:xfrm>
            <a:off x="4992688" y="3121025"/>
            <a:ext cx="1154112" cy="274638"/>
          </a:xfrm>
          <a:prstGeom prst="rect">
            <a:avLst/>
          </a:prstGeom>
          <a:noFill/>
          <a:ln w="9525">
            <a:noFill/>
            <a:miter lim="800000"/>
            <a:headEnd/>
            <a:tailEnd/>
          </a:ln>
        </p:spPr>
        <p:txBody>
          <a:bodyPr>
            <a:spAutoFit/>
          </a:bodyPr>
          <a:lstStyle/>
          <a:p>
            <a:r>
              <a:rPr lang="en-US" sz="1200" i="0"/>
              <a:t>New Bern</a:t>
            </a:r>
          </a:p>
        </p:txBody>
      </p:sp>
      <p:cxnSp>
        <p:nvCxnSpPr>
          <p:cNvPr id="109595" name="Straight Connector 124"/>
          <p:cNvCxnSpPr>
            <a:cxnSpLocks noChangeShapeType="1"/>
          </p:cNvCxnSpPr>
          <p:nvPr/>
        </p:nvCxnSpPr>
        <p:spPr bwMode="auto">
          <a:xfrm>
            <a:off x="6684963" y="3660775"/>
            <a:ext cx="728662" cy="0"/>
          </a:xfrm>
          <a:prstGeom prst="line">
            <a:avLst/>
          </a:prstGeom>
          <a:noFill/>
          <a:ln w="19050" algn="ctr">
            <a:solidFill>
              <a:srgbClr val="FF0000"/>
            </a:solidFill>
            <a:round/>
            <a:headEnd/>
            <a:tailEnd/>
          </a:ln>
        </p:spPr>
      </p:cxnSp>
      <p:sp>
        <p:nvSpPr>
          <p:cNvPr id="109596" name="Oval 125"/>
          <p:cNvSpPr>
            <a:spLocks noChangeArrowheads="1"/>
          </p:cNvSpPr>
          <p:nvPr/>
        </p:nvSpPr>
        <p:spPr bwMode="auto">
          <a:xfrm>
            <a:off x="7423150" y="3582988"/>
            <a:ext cx="152400" cy="152400"/>
          </a:xfrm>
          <a:prstGeom prst="ellipse">
            <a:avLst/>
          </a:prstGeom>
          <a:noFill/>
          <a:ln w="25400" algn="ctr">
            <a:solidFill>
              <a:srgbClr val="FF0000"/>
            </a:solidFill>
            <a:round/>
            <a:headEnd/>
            <a:tailEnd/>
          </a:ln>
        </p:spPr>
        <p:txBody>
          <a:bodyPr/>
          <a:lstStyle/>
          <a:p>
            <a:endParaRPr lang="en-US" i="0"/>
          </a:p>
        </p:txBody>
      </p:sp>
      <p:sp>
        <p:nvSpPr>
          <p:cNvPr id="109597" name="TextBox 126"/>
          <p:cNvSpPr txBox="1">
            <a:spLocks noChangeArrowheads="1"/>
          </p:cNvSpPr>
          <p:nvPr/>
        </p:nvSpPr>
        <p:spPr bwMode="auto">
          <a:xfrm>
            <a:off x="7651750" y="3467100"/>
            <a:ext cx="952500" cy="461963"/>
          </a:xfrm>
          <a:prstGeom prst="rect">
            <a:avLst/>
          </a:prstGeom>
          <a:noFill/>
          <a:ln w="9525">
            <a:noFill/>
            <a:miter lim="800000"/>
            <a:headEnd/>
            <a:tailEnd/>
          </a:ln>
        </p:spPr>
        <p:txBody>
          <a:bodyPr>
            <a:spAutoFit/>
          </a:bodyPr>
          <a:lstStyle/>
          <a:p>
            <a:r>
              <a:rPr lang="en-US" sz="1200" i="0"/>
              <a:t>Bayboro</a:t>
            </a:r>
            <a:br>
              <a:rPr lang="en-US" sz="1200" i="0"/>
            </a:br>
            <a:r>
              <a:rPr lang="en-US" sz="1200" i="0"/>
              <a:t>1125 MW</a:t>
            </a:r>
          </a:p>
        </p:txBody>
      </p:sp>
      <p:cxnSp>
        <p:nvCxnSpPr>
          <p:cNvPr id="109598" name="Straight Connector 127"/>
          <p:cNvCxnSpPr>
            <a:cxnSpLocks noChangeShapeType="1"/>
          </p:cNvCxnSpPr>
          <p:nvPr/>
        </p:nvCxnSpPr>
        <p:spPr bwMode="auto">
          <a:xfrm rot="5400000" flipH="1" flipV="1">
            <a:off x="6550819" y="3679032"/>
            <a:ext cx="268287" cy="0"/>
          </a:xfrm>
          <a:prstGeom prst="line">
            <a:avLst/>
          </a:prstGeom>
          <a:noFill/>
          <a:ln w="19050" algn="ctr">
            <a:solidFill>
              <a:srgbClr val="00CC00"/>
            </a:solidFill>
            <a:round/>
            <a:headEnd/>
            <a:tailEnd/>
          </a:ln>
        </p:spPr>
      </p:cxnSp>
      <p:cxnSp>
        <p:nvCxnSpPr>
          <p:cNvPr id="109599" name="Straight Connector 129"/>
          <p:cNvCxnSpPr>
            <a:cxnSpLocks noChangeShapeType="1"/>
          </p:cNvCxnSpPr>
          <p:nvPr/>
        </p:nvCxnSpPr>
        <p:spPr bwMode="auto">
          <a:xfrm rot="16200000" flipH="1">
            <a:off x="4552157" y="3985419"/>
            <a:ext cx="922337" cy="346075"/>
          </a:xfrm>
          <a:prstGeom prst="line">
            <a:avLst/>
          </a:prstGeom>
          <a:noFill/>
          <a:ln w="19050" algn="ctr">
            <a:solidFill>
              <a:srgbClr val="00CC00"/>
            </a:solidFill>
            <a:round/>
            <a:headEnd/>
            <a:tailEnd/>
          </a:ln>
        </p:spPr>
      </p:cxnSp>
      <p:cxnSp>
        <p:nvCxnSpPr>
          <p:cNvPr id="109600" name="Straight Connector 134"/>
          <p:cNvCxnSpPr>
            <a:cxnSpLocks noChangeShapeType="1"/>
          </p:cNvCxnSpPr>
          <p:nvPr/>
        </p:nvCxnSpPr>
        <p:spPr bwMode="auto">
          <a:xfrm rot="16200000" flipH="1">
            <a:off x="4572000" y="3929063"/>
            <a:ext cx="960437" cy="344488"/>
          </a:xfrm>
          <a:prstGeom prst="line">
            <a:avLst/>
          </a:prstGeom>
          <a:noFill/>
          <a:ln w="28575" algn="ctr">
            <a:solidFill>
              <a:srgbClr val="00CC00"/>
            </a:solidFill>
            <a:round/>
            <a:headEnd/>
            <a:tailEnd/>
          </a:ln>
        </p:spPr>
      </p:cxnSp>
      <p:cxnSp>
        <p:nvCxnSpPr>
          <p:cNvPr id="109601" name="Straight Connector 137"/>
          <p:cNvCxnSpPr>
            <a:cxnSpLocks noChangeShapeType="1"/>
          </p:cNvCxnSpPr>
          <p:nvPr/>
        </p:nvCxnSpPr>
        <p:spPr bwMode="auto">
          <a:xfrm>
            <a:off x="4956175" y="3505200"/>
            <a:ext cx="1728788" cy="192088"/>
          </a:xfrm>
          <a:prstGeom prst="line">
            <a:avLst/>
          </a:prstGeom>
          <a:noFill/>
          <a:ln w="28575" algn="ctr">
            <a:solidFill>
              <a:srgbClr val="00CC00"/>
            </a:solidFill>
            <a:round/>
            <a:headEnd/>
            <a:tailEnd/>
          </a:ln>
        </p:spPr>
      </p:cxnSp>
      <p:cxnSp>
        <p:nvCxnSpPr>
          <p:cNvPr id="109602" name="Straight Connector 140"/>
          <p:cNvCxnSpPr>
            <a:cxnSpLocks noChangeShapeType="1"/>
          </p:cNvCxnSpPr>
          <p:nvPr/>
        </p:nvCxnSpPr>
        <p:spPr bwMode="auto">
          <a:xfrm>
            <a:off x="6376988" y="3505200"/>
            <a:ext cx="307975" cy="114300"/>
          </a:xfrm>
          <a:prstGeom prst="line">
            <a:avLst/>
          </a:prstGeom>
          <a:noFill/>
          <a:ln w="28575" algn="ctr">
            <a:solidFill>
              <a:srgbClr val="00CC00"/>
            </a:solidFill>
            <a:round/>
            <a:headEnd/>
            <a:tailEnd/>
          </a:ln>
        </p:spPr>
      </p:cxnSp>
      <p:cxnSp>
        <p:nvCxnSpPr>
          <p:cNvPr id="109603" name="Straight Connector 142"/>
          <p:cNvCxnSpPr>
            <a:cxnSpLocks noChangeShapeType="1"/>
          </p:cNvCxnSpPr>
          <p:nvPr/>
        </p:nvCxnSpPr>
        <p:spPr bwMode="auto">
          <a:xfrm rot="5400000" flipH="1" flipV="1">
            <a:off x="6280944" y="3448844"/>
            <a:ext cx="153988" cy="114300"/>
          </a:xfrm>
          <a:prstGeom prst="line">
            <a:avLst/>
          </a:prstGeom>
          <a:noFill/>
          <a:ln w="19050" algn="ctr">
            <a:solidFill>
              <a:srgbClr val="00CC00"/>
            </a:solidFill>
            <a:round/>
            <a:headEnd/>
            <a:tailEnd/>
          </a:ln>
        </p:spPr>
      </p:cxnSp>
      <p:cxnSp>
        <p:nvCxnSpPr>
          <p:cNvPr id="109604" name="Straight Connector 154"/>
          <p:cNvCxnSpPr>
            <a:cxnSpLocks noChangeShapeType="1"/>
          </p:cNvCxnSpPr>
          <p:nvPr/>
        </p:nvCxnSpPr>
        <p:spPr bwMode="auto">
          <a:xfrm rot="16200000" flipV="1">
            <a:off x="3996531" y="3582194"/>
            <a:ext cx="230188" cy="0"/>
          </a:xfrm>
          <a:prstGeom prst="line">
            <a:avLst/>
          </a:prstGeom>
          <a:noFill/>
          <a:ln w="28575" algn="ctr">
            <a:solidFill>
              <a:srgbClr val="00B0F0"/>
            </a:solidFill>
            <a:round/>
            <a:headEnd/>
            <a:tailEnd/>
          </a:ln>
        </p:spPr>
      </p:cxnSp>
      <p:cxnSp>
        <p:nvCxnSpPr>
          <p:cNvPr id="109605" name="Straight Connector 157"/>
          <p:cNvCxnSpPr>
            <a:cxnSpLocks noChangeShapeType="1"/>
          </p:cNvCxnSpPr>
          <p:nvPr/>
        </p:nvCxnSpPr>
        <p:spPr bwMode="auto">
          <a:xfrm rot="10800000">
            <a:off x="4111625" y="3659188"/>
            <a:ext cx="728663" cy="0"/>
          </a:xfrm>
          <a:prstGeom prst="line">
            <a:avLst/>
          </a:prstGeom>
          <a:noFill/>
          <a:ln w="28575" algn="ctr">
            <a:solidFill>
              <a:srgbClr val="00B0F0"/>
            </a:solidFill>
            <a:round/>
            <a:headEnd/>
            <a:tailEnd/>
          </a:ln>
        </p:spPr>
      </p:cxnSp>
      <p:cxnSp>
        <p:nvCxnSpPr>
          <p:cNvPr id="109606" name="Straight Connector 160"/>
          <p:cNvCxnSpPr>
            <a:cxnSpLocks noChangeShapeType="1"/>
          </p:cNvCxnSpPr>
          <p:nvPr/>
        </p:nvCxnSpPr>
        <p:spPr bwMode="auto">
          <a:xfrm rot="10800000">
            <a:off x="4111625" y="3544888"/>
            <a:ext cx="806450" cy="0"/>
          </a:xfrm>
          <a:prstGeom prst="line">
            <a:avLst/>
          </a:prstGeom>
          <a:noFill/>
          <a:ln w="28575" algn="ctr">
            <a:solidFill>
              <a:srgbClr val="00B0F0"/>
            </a:solidFill>
            <a:round/>
            <a:headEnd/>
            <a:tailEnd/>
          </a:ln>
        </p:spPr>
      </p:cxnSp>
      <p:sp>
        <p:nvSpPr>
          <p:cNvPr id="109607" name="TextBox 163"/>
          <p:cNvSpPr txBox="1">
            <a:spLocks noChangeArrowheads="1"/>
          </p:cNvSpPr>
          <p:nvPr/>
        </p:nvSpPr>
        <p:spPr bwMode="auto">
          <a:xfrm>
            <a:off x="3803650" y="3154363"/>
            <a:ext cx="1076325" cy="274637"/>
          </a:xfrm>
          <a:prstGeom prst="rect">
            <a:avLst/>
          </a:prstGeom>
          <a:noFill/>
          <a:ln w="9525">
            <a:noFill/>
            <a:miter lim="800000"/>
            <a:headEnd/>
            <a:tailEnd/>
          </a:ln>
        </p:spPr>
        <p:txBody>
          <a:bodyPr>
            <a:spAutoFit/>
          </a:bodyPr>
          <a:lstStyle/>
          <a:p>
            <a:r>
              <a:rPr lang="en-US" sz="1200" i="0"/>
              <a:t>Wommack</a:t>
            </a:r>
          </a:p>
        </p:txBody>
      </p:sp>
      <p:cxnSp>
        <p:nvCxnSpPr>
          <p:cNvPr id="109608" name="Straight Connector 164"/>
          <p:cNvCxnSpPr>
            <a:cxnSpLocks noChangeShapeType="1"/>
          </p:cNvCxnSpPr>
          <p:nvPr/>
        </p:nvCxnSpPr>
        <p:spPr bwMode="auto">
          <a:xfrm rot="16200000" flipV="1">
            <a:off x="2229644" y="4428332"/>
            <a:ext cx="230187" cy="0"/>
          </a:xfrm>
          <a:prstGeom prst="line">
            <a:avLst/>
          </a:prstGeom>
          <a:noFill/>
          <a:ln w="19050" algn="ctr">
            <a:solidFill>
              <a:srgbClr val="00B0F0"/>
            </a:solidFill>
            <a:round/>
            <a:headEnd/>
            <a:tailEnd/>
          </a:ln>
        </p:spPr>
      </p:cxnSp>
      <p:cxnSp>
        <p:nvCxnSpPr>
          <p:cNvPr id="109609" name="Straight Connector 165"/>
          <p:cNvCxnSpPr>
            <a:cxnSpLocks noChangeShapeType="1"/>
          </p:cNvCxnSpPr>
          <p:nvPr/>
        </p:nvCxnSpPr>
        <p:spPr bwMode="auto">
          <a:xfrm rot="10800000" flipV="1">
            <a:off x="2344738" y="3659188"/>
            <a:ext cx="1766887" cy="768350"/>
          </a:xfrm>
          <a:prstGeom prst="line">
            <a:avLst/>
          </a:prstGeom>
          <a:noFill/>
          <a:ln w="28575" algn="ctr">
            <a:solidFill>
              <a:srgbClr val="00B0F0"/>
            </a:solidFill>
            <a:round/>
            <a:headEnd/>
            <a:tailEnd/>
          </a:ln>
        </p:spPr>
      </p:cxnSp>
      <p:cxnSp>
        <p:nvCxnSpPr>
          <p:cNvPr id="109610" name="Straight Connector 170"/>
          <p:cNvCxnSpPr>
            <a:cxnSpLocks noChangeShapeType="1"/>
          </p:cNvCxnSpPr>
          <p:nvPr/>
        </p:nvCxnSpPr>
        <p:spPr bwMode="auto">
          <a:xfrm rot="10800000">
            <a:off x="2882900" y="3121025"/>
            <a:ext cx="1228725" cy="423863"/>
          </a:xfrm>
          <a:prstGeom prst="line">
            <a:avLst/>
          </a:prstGeom>
          <a:noFill/>
          <a:ln w="28575" algn="ctr">
            <a:solidFill>
              <a:srgbClr val="00B0F0"/>
            </a:solidFill>
            <a:round/>
            <a:headEnd/>
            <a:tailEnd/>
          </a:ln>
        </p:spPr>
      </p:cxnSp>
      <p:cxnSp>
        <p:nvCxnSpPr>
          <p:cNvPr id="109611" name="Straight Connector 173"/>
          <p:cNvCxnSpPr>
            <a:cxnSpLocks noChangeShapeType="1"/>
          </p:cNvCxnSpPr>
          <p:nvPr/>
        </p:nvCxnSpPr>
        <p:spPr bwMode="auto">
          <a:xfrm rot="5400000" flipH="1" flipV="1">
            <a:off x="2767807" y="3082131"/>
            <a:ext cx="190500" cy="115887"/>
          </a:xfrm>
          <a:prstGeom prst="line">
            <a:avLst/>
          </a:prstGeom>
          <a:noFill/>
          <a:ln w="19050" algn="ctr">
            <a:solidFill>
              <a:srgbClr val="00B0F0"/>
            </a:solidFill>
            <a:round/>
            <a:headEnd/>
            <a:tailEnd/>
          </a:ln>
        </p:spPr>
      </p:cxnSp>
      <p:sp>
        <p:nvSpPr>
          <p:cNvPr id="109612" name="TextBox 175"/>
          <p:cNvSpPr txBox="1">
            <a:spLocks noChangeArrowheads="1"/>
          </p:cNvSpPr>
          <p:nvPr/>
        </p:nvSpPr>
        <p:spPr bwMode="auto">
          <a:xfrm>
            <a:off x="2266950" y="2930525"/>
            <a:ext cx="846138" cy="274638"/>
          </a:xfrm>
          <a:prstGeom prst="rect">
            <a:avLst/>
          </a:prstGeom>
          <a:noFill/>
          <a:ln w="9525">
            <a:noFill/>
            <a:miter lim="800000"/>
            <a:headEnd/>
            <a:tailEnd/>
          </a:ln>
        </p:spPr>
        <p:txBody>
          <a:bodyPr>
            <a:spAutoFit/>
          </a:bodyPr>
          <a:lstStyle/>
          <a:p>
            <a:r>
              <a:rPr lang="en-US" sz="1200" i="0"/>
              <a:t>Wake</a:t>
            </a:r>
          </a:p>
        </p:txBody>
      </p:sp>
      <p:sp>
        <p:nvSpPr>
          <p:cNvPr id="109613" name="TextBox 176"/>
          <p:cNvSpPr txBox="1">
            <a:spLocks noChangeArrowheads="1"/>
          </p:cNvSpPr>
          <p:nvPr/>
        </p:nvSpPr>
        <p:spPr bwMode="auto">
          <a:xfrm>
            <a:off x="1884363" y="4481513"/>
            <a:ext cx="1190625" cy="274637"/>
          </a:xfrm>
          <a:prstGeom prst="rect">
            <a:avLst/>
          </a:prstGeom>
          <a:noFill/>
          <a:ln w="9525">
            <a:noFill/>
            <a:miter lim="800000"/>
            <a:headEnd/>
            <a:tailEnd/>
          </a:ln>
        </p:spPr>
        <p:txBody>
          <a:bodyPr>
            <a:spAutoFit/>
          </a:bodyPr>
          <a:lstStyle/>
          <a:p>
            <a:r>
              <a:rPr lang="en-US" sz="1200" i="0"/>
              <a:t>Cumberland</a:t>
            </a:r>
          </a:p>
        </p:txBody>
      </p:sp>
      <p:grpSp>
        <p:nvGrpSpPr>
          <p:cNvPr id="109614" name="Group 57"/>
          <p:cNvGrpSpPr>
            <a:grpSpLocks/>
          </p:cNvGrpSpPr>
          <p:nvPr/>
        </p:nvGrpSpPr>
        <p:grpSpPr bwMode="auto">
          <a:xfrm>
            <a:off x="6877050" y="5770563"/>
            <a:ext cx="1112838" cy="461962"/>
            <a:chOff x="347450" y="2852925"/>
            <a:chExt cx="1113745" cy="461665"/>
          </a:xfrm>
        </p:grpSpPr>
        <p:sp>
          <p:nvSpPr>
            <p:cNvPr id="51" name="TextBox 50"/>
            <p:cNvSpPr txBox="1"/>
            <p:nvPr/>
          </p:nvSpPr>
          <p:spPr>
            <a:xfrm>
              <a:off x="347450" y="2852925"/>
              <a:ext cx="1113745" cy="46166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1200" i="0" dirty="0">
                  <a:solidFill>
                    <a:srgbClr val="00CC00"/>
                  </a:solidFill>
                </a:rPr>
                <a:t>230 KV</a:t>
              </a:r>
            </a:p>
            <a:p>
              <a:pPr>
                <a:defRPr/>
              </a:pPr>
              <a:r>
                <a:rPr lang="en-US" sz="1200" i="0" dirty="0">
                  <a:solidFill>
                    <a:srgbClr val="00B0F0"/>
                  </a:solidFill>
                </a:rPr>
                <a:t>500 KV</a:t>
              </a:r>
            </a:p>
          </p:txBody>
        </p:sp>
        <p:cxnSp>
          <p:nvCxnSpPr>
            <p:cNvPr id="109618" name="Straight Connector 51"/>
            <p:cNvCxnSpPr>
              <a:cxnSpLocks noChangeShapeType="1"/>
            </p:cNvCxnSpPr>
            <p:nvPr/>
          </p:nvCxnSpPr>
          <p:spPr bwMode="auto">
            <a:xfrm rot="10800000">
              <a:off x="1039960" y="3006545"/>
              <a:ext cx="306021" cy="0"/>
            </a:xfrm>
            <a:prstGeom prst="line">
              <a:avLst/>
            </a:prstGeom>
            <a:noFill/>
            <a:ln w="19050" algn="ctr">
              <a:solidFill>
                <a:srgbClr val="00CC00"/>
              </a:solidFill>
              <a:round/>
              <a:headEnd/>
              <a:tailEnd/>
            </a:ln>
          </p:spPr>
        </p:cxnSp>
        <p:cxnSp>
          <p:nvCxnSpPr>
            <p:cNvPr id="109619" name="Straight Connector 52"/>
            <p:cNvCxnSpPr>
              <a:cxnSpLocks noChangeShapeType="1"/>
            </p:cNvCxnSpPr>
            <p:nvPr/>
          </p:nvCxnSpPr>
          <p:spPr bwMode="auto">
            <a:xfrm>
              <a:off x="1038740" y="3197355"/>
              <a:ext cx="307240" cy="1215"/>
            </a:xfrm>
            <a:prstGeom prst="line">
              <a:avLst/>
            </a:prstGeom>
            <a:noFill/>
            <a:ln w="19050" algn="ctr">
              <a:solidFill>
                <a:srgbClr val="00B0F0"/>
              </a:solidFill>
              <a:round/>
              <a:headEnd/>
              <a:tailEnd/>
            </a:ln>
          </p:spPr>
        </p:cxnSp>
      </p:grpSp>
      <p:cxnSp>
        <p:nvCxnSpPr>
          <p:cNvPr id="109615" name="Straight Connector 53"/>
          <p:cNvCxnSpPr>
            <a:cxnSpLocks noChangeShapeType="1"/>
          </p:cNvCxnSpPr>
          <p:nvPr/>
        </p:nvCxnSpPr>
        <p:spPr bwMode="auto">
          <a:xfrm>
            <a:off x="4918075" y="3582988"/>
            <a:ext cx="1766888" cy="192087"/>
          </a:xfrm>
          <a:prstGeom prst="line">
            <a:avLst/>
          </a:prstGeom>
          <a:noFill/>
          <a:ln w="28575" algn="ctr">
            <a:solidFill>
              <a:srgbClr val="00CC00"/>
            </a:solidFill>
            <a:round/>
            <a:headEnd/>
            <a:tailEnd/>
          </a:ln>
        </p:spPr>
      </p:cxnSp>
      <p:cxnSp>
        <p:nvCxnSpPr>
          <p:cNvPr id="109616" name="Straight Connector 58"/>
          <p:cNvCxnSpPr>
            <a:cxnSpLocks noChangeShapeType="1"/>
          </p:cNvCxnSpPr>
          <p:nvPr/>
        </p:nvCxnSpPr>
        <p:spPr bwMode="auto">
          <a:xfrm>
            <a:off x="5224463" y="4581525"/>
            <a:ext cx="654050" cy="153988"/>
          </a:xfrm>
          <a:prstGeom prst="line">
            <a:avLst/>
          </a:prstGeom>
          <a:noFill/>
          <a:ln w="28575" algn="ctr">
            <a:solidFill>
              <a:srgbClr val="00CC00"/>
            </a:solidFill>
            <a:round/>
            <a:headEnd/>
            <a:tailEnd/>
          </a:ln>
        </p:spPr>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56" descr="NCBoundaries.jpg"/>
          <p:cNvPicPr>
            <a:picLocks noChangeAspect="1"/>
          </p:cNvPicPr>
          <p:nvPr/>
        </p:nvPicPr>
        <p:blipFill>
          <a:blip r:embed="rId3"/>
          <a:srcRect/>
          <a:stretch>
            <a:fillRect/>
          </a:stretch>
        </p:blipFill>
        <p:spPr bwMode="auto">
          <a:xfrm>
            <a:off x="1960563" y="2008188"/>
            <a:ext cx="5837237" cy="4757737"/>
          </a:xfrm>
          <a:prstGeom prst="rect">
            <a:avLst/>
          </a:prstGeom>
          <a:noFill/>
          <a:ln w="9525">
            <a:noFill/>
            <a:miter lim="800000"/>
            <a:headEnd/>
            <a:tailEnd/>
          </a:ln>
        </p:spPr>
      </p:pic>
      <p:sp>
        <p:nvSpPr>
          <p:cNvPr id="11161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A32DE19-26B2-4FD0-8484-AD480BB253A3}" type="slidenum">
              <a:rPr lang="en-US" sz="1400" b="0" i="0"/>
              <a:pPr algn="r"/>
              <a:t>48</a:t>
            </a:fld>
            <a:endParaRPr lang="en-US" sz="1400" b="0" i="0"/>
          </a:p>
        </p:txBody>
      </p:sp>
      <p:pic>
        <p:nvPicPr>
          <p:cNvPr id="111619" name="Picture 3" descr="press-release"/>
          <p:cNvPicPr>
            <a:picLocks noChangeAspect="1" noChangeArrowheads="1"/>
          </p:cNvPicPr>
          <p:nvPr/>
        </p:nvPicPr>
        <p:blipFill>
          <a:blip r:embed="rId4">
            <a:lum contrast="6000"/>
          </a:blip>
          <a:srcRect/>
          <a:stretch>
            <a:fillRect/>
          </a:stretch>
        </p:blipFill>
        <p:spPr bwMode="auto">
          <a:xfrm>
            <a:off x="0" y="-304800"/>
            <a:ext cx="9144000" cy="1447800"/>
          </a:xfrm>
          <a:prstGeom prst="rect">
            <a:avLst/>
          </a:prstGeom>
          <a:noFill/>
          <a:ln w="9525">
            <a:noFill/>
            <a:miter lim="800000"/>
            <a:headEnd/>
            <a:tailEnd/>
          </a:ln>
        </p:spPr>
      </p:pic>
      <p:sp>
        <p:nvSpPr>
          <p:cNvPr id="111620" name="Rectangle 4"/>
          <p:cNvSpPr>
            <a:spLocks noGrp="1" noChangeArrowheads="1"/>
          </p:cNvSpPr>
          <p:nvPr>
            <p:ph type="ctrTitle" idx="4294967295"/>
          </p:nvPr>
        </p:nvSpPr>
        <p:spPr>
          <a:xfrm>
            <a:off x="533400" y="900113"/>
            <a:ext cx="8382000" cy="685800"/>
          </a:xfrm>
          <a:solidFill>
            <a:schemeClr val="accent1"/>
          </a:solidFill>
          <a:ln>
            <a:solidFill>
              <a:schemeClr val="tx1"/>
            </a:solidFill>
          </a:ln>
        </p:spPr>
        <p:txBody>
          <a:bodyPr/>
          <a:lstStyle/>
          <a:p>
            <a:pPr eaLnBrk="1" hangingPunct="1"/>
            <a:r>
              <a:rPr lang="en-US" sz="2800" b="1" smtClean="0"/>
              <a:t>Hypothetical NC Off- Shore Wind: Option 1B</a:t>
            </a:r>
          </a:p>
        </p:txBody>
      </p:sp>
      <p:cxnSp>
        <p:nvCxnSpPr>
          <p:cNvPr id="111621" name="Straight Connector 62"/>
          <p:cNvCxnSpPr>
            <a:cxnSpLocks noChangeShapeType="1"/>
          </p:cNvCxnSpPr>
          <p:nvPr/>
        </p:nvCxnSpPr>
        <p:spPr bwMode="auto">
          <a:xfrm rot="10800000" flipV="1">
            <a:off x="3419475" y="5924550"/>
            <a:ext cx="192088" cy="153988"/>
          </a:xfrm>
          <a:prstGeom prst="line">
            <a:avLst/>
          </a:prstGeom>
          <a:noFill/>
          <a:ln w="19050" algn="ctr">
            <a:solidFill>
              <a:srgbClr val="00CC00"/>
            </a:solidFill>
            <a:round/>
            <a:headEnd/>
            <a:tailEnd/>
          </a:ln>
        </p:spPr>
      </p:cxnSp>
      <p:cxnSp>
        <p:nvCxnSpPr>
          <p:cNvPr id="111622" name="Straight Connector 64"/>
          <p:cNvCxnSpPr>
            <a:cxnSpLocks noChangeShapeType="1"/>
          </p:cNvCxnSpPr>
          <p:nvPr/>
        </p:nvCxnSpPr>
        <p:spPr bwMode="auto">
          <a:xfrm rot="10800000" flipV="1">
            <a:off x="3381375" y="5540375"/>
            <a:ext cx="268288" cy="1588"/>
          </a:xfrm>
          <a:prstGeom prst="line">
            <a:avLst/>
          </a:prstGeom>
          <a:noFill/>
          <a:ln w="19050" algn="ctr">
            <a:solidFill>
              <a:srgbClr val="00CC00"/>
            </a:solidFill>
            <a:round/>
            <a:headEnd/>
            <a:tailEnd/>
          </a:ln>
        </p:spPr>
      </p:cxnSp>
      <p:cxnSp>
        <p:nvCxnSpPr>
          <p:cNvPr id="111623" name="Straight Connector 70"/>
          <p:cNvCxnSpPr>
            <a:cxnSpLocks noChangeShapeType="1"/>
          </p:cNvCxnSpPr>
          <p:nvPr/>
        </p:nvCxnSpPr>
        <p:spPr bwMode="auto">
          <a:xfrm rot="5400000" flipH="1" flipV="1">
            <a:off x="3208337" y="5791201"/>
            <a:ext cx="498475" cy="0"/>
          </a:xfrm>
          <a:prstGeom prst="line">
            <a:avLst/>
          </a:prstGeom>
          <a:noFill/>
          <a:ln w="28575" algn="ctr">
            <a:solidFill>
              <a:srgbClr val="00CC00"/>
            </a:solidFill>
            <a:round/>
            <a:headEnd/>
            <a:tailEnd/>
          </a:ln>
        </p:spPr>
      </p:cxnSp>
      <p:cxnSp>
        <p:nvCxnSpPr>
          <p:cNvPr id="111624" name="Straight Connector 87"/>
          <p:cNvCxnSpPr>
            <a:cxnSpLocks noChangeShapeType="1"/>
          </p:cNvCxnSpPr>
          <p:nvPr/>
        </p:nvCxnSpPr>
        <p:spPr bwMode="auto">
          <a:xfrm rot="5400000" flipH="1" flipV="1">
            <a:off x="3305175" y="5772151"/>
            <a:ext cx="460375" cy="0"/>
          </a:xfrm>
          <a:prstGeom prst="line">
            <a:avLst/>
          </a:prstGeom>
          <a:noFill/>
          <a:ln w="28575" algn="ctr">
            <a:solidFill>
              <a:srgbClr val="00CC00"/>
            </a:solidFill>
            <a:round/>
            <a:headEnd/>
            <a:tailEnd/>
          </a:ln>
        </p:spPr>
      </p:cxnSp>
      <p:cxnSp>
        <p:nvCxnSpPr>
          <p:cNvPr id="111625" name="Straight Connector 93"/>
          <p:cNvCxnSpPr>
            <a:cxnSpLocks noChangeShapeType="1"/>
          </p:cNvCxnSpPr>
          <p:nvPr/>
        </p:nvCxnSpPr>
        <p:spPr bwMode="auto">
          <a:xfrm>
            <a:off x="3535363" y="6002338"/>
            <a:ext cx="728662" cy="0"/>
          </a:xfrm>
          <a:prstGeom prst="line">
            <a:avLst/>
          </a:prstGeom>
          <a:noFill/>
          <a:ln w="19050" algn="ctr">
            <a:solidFill>
              <a:srgbClr val="FF0000"/>
            </a:solidFill>
            <a:round/>
            <a:headEnd/>
            <a:tailEnd/>
          </a:ln>
        </p:spPr>
      </p:cxnSp>
      <p:sp>
        <p:nvSpPr>
          <p:cNvPr id="111626" name="Oval 94"/>
          <p:cNvSpPr>
            <a:spLocks noChangeArrowheads="1"/>
          </p:cNvSpPr>
          <p:nvPr/>
        </p:nvSpPr>
        <p:spPr bwMode="auto">
          <a:xfrm>
            <a:off x="4273550" y="5929313"/>
            <a:ext cx="152400" cy="152400"/>
          </a:xfrm>
          <a:prstGeom prst="ellipse">
            <a:avLst/>
          </a:prstGeom>
          <a:noFill/>
          <a:ln w="25400" algn="ctr">
            <a:solidFill>
              <a:srgbClr val="FF0000"/>
            </a:solidFill>
            <a:round/>
            <a:headEnd/>
            <a:tailEnd/>
          </a:ln>
        </p:spPr>
        <p:txBody>
          <a:bodyPr/>
          <a:lstStyle/>
          <a:p>
            <a:endParaRPr lang="en-US" i="0"/>
          </a:p>
        </p:txBody>
      </p:sp>
      <p:sp>
        <p:nvSpPr>
          <p:cNvPr id="111627" name="TextBox 95"/>
          <p:cNvSpPr txBox="1">
            <a:spLocks noChangeArrowheads="1"/>
          </p:cNvSpPr>
          <p:nvPr/>
        </p:nvSpPr>
        <p:spPr bwMode="auto">
          <a:xfrm>
            <a:off x="4502150" y="5772150"/>
            <a:ext cx="952500" cy="461963"/>
          </a:xfrm>
          <a:prstGeom prst="rect">
            <a:avLst/>
          </a:prstGeom>
          <a:noFill/>
          <a:ln w="9525">
            <a:noFill/>
            <a:miter lim="800000"/>
            <a:headEnd/>
            <a:tailEnd/>
          </a:ln>
        </p:spPr>
        <p:txBody>
          <a:bodyPr>
            <a:spAutoFit/>
          </a:bodyPr>
          <a:lstStyle/>
          <a:p>
            <a:r>
              <a:rPr lang="en-US" sz="1200" i="0"/>
              <a:t>Southport 375 MW</a:t>
            </a:r>
          </a:p>
        </p:txBody>
      </p:sp>
      <p:sp>
        <p:nvSpPr>
          <p:cNvPr id="111628" name="TextBox 96"/>
          <p:cNvSpPr txBox="1">
            <a:spLocks noChangeArrowheads="1"/>
          </p:cNvSpPr>
          <p:nvPr/>
        </p:nvSpPr>
        <p:spPr bwMode="auto">
          <a:xfrm>
            <a:off x="2651125" y="5387975"/>
            <a:ext cx="806450" cy="274638"/>
          </a:xfrm>
          <a:prstGeom prst="rect">
            <a:avLst/>
          </a:prstGeom>
          <a:noFill/>
          <a:ln w="9525">
            <a:noFill/>
            <a:miter lim="800000"/>
            <a:headEnd/>
            <a:tailEnd/>
          </a:ln>
        </p:spPr>
        <p:txBody>
          <a:bodyPr>
            <a:spAutoFit/>
          </a:bodyPr>
          <a:lstStyle/>
          <a:p>
            <a:r>
              <a:rPr lang="en-US" sz="1200" i="0"/>
              <a:t>Sutton</a:t>
            </a:r>
          </a:p>
        </p:txBody>
      </p:sp>
      <p:cxnSp>
        <p:nvCxnSpPr>
          <p:cNvPr id="111629" name="Straight Connector 97"/>
          <p:cNvCxnSpPr>
            <a:cxnSpLocks noChangeShapeType="1"/>
          </p:cNvCxnSpPr>
          <p:nvPr/>
        </p:nvCxnSpPr>
        <p:spPr bwMode="auto">
          <a:xfrm rot="16200000" flipV="1">
            <a:off x="4456906" y="4658519"/>
            <a:ext cx="192088" cy="190500"/>
          </a:xfrm>
          <a:prstGeom prst="line">
            <a:avLst/>
          </a:prstGeom>
          <a:noFill/>
          <a:ln w="19050" algn="ctr">
            <a:solidFill>
              <a:srgbClr val="00CC00"/>
            </a:solidFill>
            <a:round/>
            <a:headEnd/>
            <a:tailEnd/>
          </a:ln>
        </p:spPr>
      </p:cxnSp>
      <p:cxnSp>
        <p:nvCxnSpPr>
          <p:cNvPr id="111630" name="Straight Connector 99"/>
          <p:cNvCxnSpPr>
            <a:cxnSpLocks noChangeShapeType="1"/>
          </p:cNvCxnSpPr>
          <p:nvPr/>
        </p:nvCxnSpPr>
        <p:spPr bwMode="auto">
          <a:xfrm flipV="1">
            <a:off x="3535363" y="4735513"/>
            <a:ext cx="998537" cy="806450"/>
          </a:xfrm>
          <a:prstGeom prst="line">
            <a:avLst/>
          </a:prstGeom>
          <a:noFill/>
          <a:ln w="28575" algn="ctr">
            <a:solidFill>
              <a:srgbClr val="00CC00"/>
            </a:solidFill>
            <a:round/>
            <a:headEnd/>
            <a:tailEnd/>
          </a:ln>
        </p:spPr>
      </p:cxnSp>
      <p:sp>
        <p:nvSpPr>
          <p:cNvPr id="111631" name="TextBox 101"/>
          <p:cNvSpPr txBox="1">
            <a:spLocks noChangeArrowheads="1"/>
          </p:cNvSpPr>
          <p:nvPr/>
        </p:nvSpPr>
        <p:spPr bwMode="auto">
          <a:xfrm>
            <a:off x="3497263" y="4427538"/>
            <a:ext cx="1190625" cy="274637"/>
          </a:xfrm>
          <a:prstGeom prst="rect">
            <a:avLst/>
          </a:prstGeom>
          <a:noFill/>
          <a:ln w="9525">
            <a:noFill/>
            <a:miter lim="800000"/>
            <a:headEnd/>
            <a:tailEnd/>
          </a:ln>
        </p:spPr>
        <p:txBody>
          <a:bodyPr>
            <a:spAutoFit/>
          </a:bodyPr>
          <a:lstStyle/>
          <a:p>
            <a:r>
              <a:rPr lang="en-US" sz="1000" i="0"/>
              <a:t>J</a:t>
            </a:r>
            <a:r>
              <a:rPr lang="en-US" sz="1200" i="0"/>
              <a:t>acksonville</a:t>
            </a:r>
          </a:p>
        </p:txBody>
      </p:sp>
      <p:cxnSp>
        <p:nvCxnSpPr>
          <p:cNvPr id="111632" name="Straight Connector 102"/>
          <p:cNvCxnSpPr>
            <a:cxnSpLocks noChangeShapeType="1"/>
          </p:cNvCxnSpPr>
          <p:nvPr/>
        </p:nvCxnSpPr>
        <p:spPr bwMode="auto">
          <a:xfrm>
            <a:off x="5878513" y="4735513"/>
            <a:ext cx="728662" cy="0"/>
          </a:xfrm>
          <a:prstGeom prst="line">
            <a:avLst/>
          </a:prstGeom>
          <a:noFill/>
          <a:ln w="19050" algn="ctr">
            <a:solidFill>
              <a:srgbClr val="FF0000"/>
            </a:solidFill>
            <a:round/>
            <a:headEnd/>
            <a:tailEnd/>
          </a:ln>
        </p:spPr>
      </p:cxnSp>
      <p:sp>
        <p:nvSpPr>
          <p:cNvPr id="111633" name="Oval 103"/>
          <p:cNvSpPr>
            <a:spLocks noChangeArrowheads="1"/>
          </p:cNvSpPr>
          <p:nvPr/>
        </p:nvSpPr>
        <p:spPr bwMode="auto">
          <a:xfrm>
            <a:off x="6616700" y="4657725"/>
            <a:ext cx="152400" cy="152400"/>
          </a:xfrm>
          <a:prstGeom prst="ellipse">
            <a:avLst/>
          </a:prstGeom>
          <a:noFill/>
          <a:ln w="25400" algn="ctr">
            <a:solidFill>
              <a:srgbClr val="FF0000"/>
            </a:solidFill>
            <a:round/>
            <a:headEnd/>
            <a:tailEnd/>
          </a:ln>
        </p:spPr>
        <p:txBody>
          <a:bodyPr/>
          <a:lstStyle/>
          <a:p>
            <a:endParaRPr lang="en-US" i="0"/>
          </a:p>
        </p:txBody>
      </p:sp>
      <p:sp>
        <p:nvSpPr>
          <p:cNvPr id="111634" name="TextBox 104"/>
          <p:cNvSpPr txBox="1">
            <a:spLocks noChangeArrowheads="1"/>
          </p:cNvSpPr>
          <p:nvPr/>
        </p:nvSpPr>
        <p:spPr bwMode="auto">
          <a:xfrm>
            <a:off x="6845300" y="4541838"/>
            <a:ext cx="952500" cy="461962"/>
          </a:xfrm>
          <a:prstGeom prst="rect">
            <a:avLst/>
          </a:prstGeom>
          <a:noFill/>
          <a:ln w="9525">
            <a:noFill/>
            <a:miter lim="800000"/>
            <a:headEnd/>
            <a:tailEnd/>
          </a:ln>
        </p:spPr>
        <p:txBody>
          <a:bodyPr>
            <a:spAutoFit/>
          </a:bodyPr>
          <a:lstStyle/>
          <a:p>
            <a:r>
              <a:rPr lang="en-US" sz="1200" i="0"/>
              <a:t>Morehead 1500 MW</a:t>
            </a:r>
          </a:p>
        </p:txBody>
      </p:sp>
      <p:cxnSp>
        <p:nvCxnSpPr>
          <p:cNvPr id="111635" name="Straight Connector 105"/>
          <p:cNvCxnSpPr>
            <a:cxnSpLocks noChangeShapeType="1"/>
          </p:cNvCxnSpPr>
          <p:nvPr/>
        </p:nvCxnSpPr>
        <p:spPr bwMode="auto">
          <a:xfrm rot="5400000" flipH="1" flipV="1">
            <a:off x="5762626" y="4732337"/>
            <a:ext cx="228600" cy="3175"/>
          </a:xfrm>
          <a:prstGeom prst="line">
            <a:avLst/>
          </a:prstGeom>
          <a:noFill/>
          <a:ln w="19050" algn="ctr">
            <a:solidFill>
              <a:srgbClr val="00B0F0"/>
            </a:solidFill>
            <a:round/>
            <a:headEnd/>
            <a:tailEnd/>
          </a:ln>
        </p:spPr>
      </p:cxnSp>
      <p:cxnSp>
        <p:nvCxnSpPr>
          <p:cNvPr id="111636" name="Straight Connector 119"/>
          <p:cNvCxnSpPr>
            <a:cxnSpLocks noChangeShapeType="1"/>
          </p:cNvCxnSpPr>
          <p:nvPr/>
        </p:nvCxnSpPr>
        <p:spPr bwMode="auto">
          <a:xfrm rot="5400000" flipH="1" flipV="1">
            <a:off x="4744244" y="3448844"/>
            <a:ext cx="346075" cy="230187"/>
          </a:xfrm>
          <a:prstGeom prst="line">
            <a:avLst/>
          </a:prstGeom>
          <a:noFill/>
          <a:ln w="19050" algn="ctr">
            <a:solidFill>
              <a:srgbClr val="00B0F0"/>
            </a:solidFill>
            <a:round/>
            <a:headEnd/>
            <a:tailEnd/>
          </a:ln>
        </p:spPr>
      </p:cxnSp>
      <p:sp>
        <p:nvSpPr>
          <p:cNvPr id="111637" name="TextBox 123"/>
          <p:cNvSpPr txBox="1">
            <a:spLocks noChangeArrowheads="1"/>
          </p:cNvSpPr>
          <p:nvPr/>
        </p:nvSpPr>
        <p:spPr bwMode="auto">
          <a:xfrm>
            <a:off x="4954588" y="3198813"/>
            <a:ext cx="1038225" cy="274637"/>
          </a:xfrm>
          <a:prstGeom prst="rect">
            <a:avLst/>
          </a:prstGeom>
          <a:noFill/>
          <a:ln w="9525">
            <a:noFill/>
            <a:miter lim="800000"/>
            <a:headEnd/>
            <a:tailEnd/>
          </a:ln>
        </p:spPr>
        <p:txBody>
          <a:bodyPr>
            <a:spAutoFit/>
          </a:bodyPr>
          <a:lstStyle/>
          <a:p>
            <a:r>
              <a:rPr lang="en-US" sz="1200" i="0"/>
              <a:t>New Bern</a:t>
            </a:r>
          </a:p>
        </p:txBody>
      </p:sp>
      <p:cxnSp>
        <p:nvCxnSpPr>
          <p:cNvPr id="111638" name="Straight Connector 124"/>
          <p:cNvCxnSpPr>
            <a:cxnSpLocks noChangeShapeType="1"/>
          </p:cNvCxnSpPr>
          <p:nvPr/>
        </p:nvCxnSpPr>
        <p:spPr bwMode="auto">
          <a:xfrm>
            <a:off x="6684963" y="3660775"/>
            <a:ext cx="728662" cy="0"/>
          </a:xfrm>
          <a:prstGeom prst="line">
            <a:avLst/>
          </a:prstGeom>
          <a:noFill/>
          <a:ln w="19050" algn="ctr">
            <a:solidFill>
              <a:srgbClr val="FF0000"/>
            </a:solidFill>
            <a:round/>
            <a:headEnd/>
            <a:tailEnd/>
          </a:ln>
        </p:spPr>
      </p:cxnSp>
      <p:sp>
        <p:nvSpPr>
          <p:cNvPr id="111639" name="Oval 125"/>
          <p:cNvSpPr>
            <a:spLocks noChangeArrowheads="1"/>
          </p:cNvSpPr>
          <p:nvPr/>
        </p:nvSpPr>
        <p:spPr bwMode="auto">
          <a:xfrm>
            <a:off x="7423150" y="3582988"/>
            <a:ext cx="152400" cy="152400"/>
          </a:xfrm>
          <a:prstGeom prst="ellipse">
            <a:avLst/>
          </a:prstGeom>
          <a:noFill/>
          <a:ln w="25400" algn="ctr">
            <a:solidFill>
              <a:srgbClr val="FF0000"/>
            </a:solidFill>
            <a:round/>
            <a:headEnd/>
            <a:tailEnd/>
          </a:ln>
        </p:spPr>
        <p:txBody>
          <a:bodyPr/>
          <a:lstStyle/>
          <a:p>
            <a:endParaRPr lang="en-US" i="0"/>
          </a:p>
        </p:txBody>
      </p:sp>
      <p:sp>
        <p:nvSpPr>
          <p:cNvPr id="111640" name="TextBox 126"/>
          <p:cNvSpPr txBox="1">
            <a:spLocks noChangeArrowheads="1"/>
          </p:cNvSpPr>
          <p:nvPr/>
        </p:nvSpPr>
        <p:spPr bwMode="auto">
          <a:xfrm>
            <a:off x="7651750" y="3467100"/>
            <a:ext cx="952500" cy="461963"/>
          </a:xfrm>
          <a:prstGeom prst="rect">
            <a:avLst/>
          </a:prstGeom>
          <a:noFill/>
          <a:ln w="9525">
            <a:noFill/>
            <a:miter lim="800000"/>
            <a:headEnd/>
            <a:tailEnd/>
          </a:ln>
        </p:spPr>
        <p:txBody>
          <a:bodyPr>
            <a:spAutoFit/>
          </a:bodyPr>
          <a:lstStyle/>
          <a:p>
            <a:r>
              <a:rPr lang="en-US" sz="1200" i="0"/>
              <a:t>Bayboro</a:t>
            </a:r>
            <a:br>
              <a:rPr lang="en-US" sz="1200" i="0"/>
            </a:br>
            <a:r>
              <a:rPr lang="en-US" sz="1200" i="0"/>
              <a:t>1125 MW</a:t>
            </a:r>
          </a:p>
        </p:txBody>
      </p:sp>
      <p:cxnSp>
        <p:nvCxnSpPr>
          <p:cNvPr id="111641" name="Straight Connector 127"/>
          <p:cNvCxnSpPr>
            <a:cxnSpLocks noChangeShapeType="1"/>
          </p:cNvCxnSpPr>
          <p:nvPr/>
        </p:nvCxnSpPr>
        <p:spPr bwMode="auto">
          <a:xfrm rot="5400000" flipH="1" flipV="1">
            <a:off x="6569869" y="3659982"/>
            <a:ext cx="230187" cy="0"/>
          </a:xfrm>
          <a:prstGeom prst="line">
            <a:avLst/>
          </a:prstGeom>
          <a:noFill/>
          <a:ln w="19050" algn="ctr">
            <a:solidFill>
              <a:srgbClr val="00B0F0"/>
            </a:solidFill>
            <a:round/>
            <a:headEnd/>
            <a:tailEnd/>
          </a:ln>
        </p:spPr>
      </p:cxnSp>
      <p:cxnSp>
        <p:nvCxnSpPr>
          <p:cNvPr id="111642" name="Straight Connector 134"/>
          <p:cNvCxnSpPr>
            <a:cxnSpLocks noChangeShapeType="1"/>
          </p:cNvCxnSpPr>
          <p:nvPr/>
        </p:nvCxnSpPr>
        <p:spPr bwMode="auto">
          <a:xfrm rot="16200000" flipH="1">
            <a:off x="4860925" y="3640138"/>
            <a:ext cx="1036637" cy="998538"/>
          </a:xfrm>
          <a:prstGeom prst="line">
            <a:avLst/>
          </a:prstGeom>
          <a:noFill/>
          <a:ln w="28575" algn="ctr">
            <a:solidFill>
              <a:srgbClr val="00B0F0"/>
            </a:solidFill>
            <a:round/>
            <a:headEnd/>
            <a:tailEnd/>
          </a:ln>
        </p:spPr>
      </p:cxnSp>
      <p:cxnSp>
        <p:nvCxnSpPr>
          <p:cNvPr id="111643" name="Straight Connector 137"/>
          <p:cNvCxnSpPr>
            <a:cxnSpLocks noChangeShapeType="1"/>
          </p:cNvCxnSpPr>
          <p:nvPr/>
        </p:nvCxnSpPr>
        <p:spPr bwMode="auto">
          <a:xfrm>
            <a:off x="4918075" y="3544888"/>
            <a:ext cx="1766888" cy="192087"/>
          </a:xfrm>
          <a:prstGeom prst="line">
            <a:avLst/>
          </a:prstGeom>
          <a:noFill/>
          <a:ln w="28575" algn="ctr">
            <a:solidFill>
              <a:srgbClr val="00B0F0"/>
            </a:solidFill>
            <a:round/>
            <a:headEnd/>
            <a:tailEnd/>
          </a:ln>
        </p:spPr>
      </p:cxnSp>
      <p:cxnSp>
        <p:nvCxnSpPr>
          <p:cNvPr id="111644" name="Straight Connector 154"/>
          <p:cNvCxnSpPr>
            <a:cxnSpLocks noChangeShapeType="1"/>
          </p:cNvCxnSpPr>
          <p:nvPr/>
        </p:nvCxnSpPr>
        <p:spPr bwMode="auto">
          <a:xfrm rot="16200000" flipV="1">
            <a:off x="3996531" y="3582194"/>
            <a:ext cx="230188" cy="0"/>
          </a:xfrm>
          <a:prstGeom prst="line">
            <a:avLst/>
          </a:prstGeom>
          <a:noFill/>
          <a:ln w="19050" algn="ctr">
            <a:solidFill>
              <a:srgbClr val="00B0F0"/>
            </a:solidFill>
            <a:round/>
            <a:headEnd/>
            <a:tailEnd/>
          </a:ln>
        </p:spPr>
      </p:cxnSp>
      <p:cxnSp>
        <p:nvCxnSpPr>
          <p:cNvPr id="111645" name="Straight Connector 157"/>
          <p:cNvCxnSpPr>
            <a:cxnSpLocks noChangeShapeType="1"/>
          </p:cNvCxnSpPr>
          <p:nvPr/>
        </p:nvCxnSpPr>
        <p:spPr bwMode="auto">
          <a:xfrm rot="10800000">
            <a:off x="4111625" y="3659188"/>
            <a:ext cx="728663" cy="0"/>
          </a:xfrm>
          <a:prstGeom prst="line">
            <a:avLst/>
          </a:prstGeom>
          <a:noFill/>
          <a:ln w="28575" algn="ctr">
            <a:solidFill>
              <a:srgbClr val="00B0F0"/>
            </a:solidFill>
            <a:round/>
            <a:headEnd/>
            <a:tailEnd/>
          </a:ln>
        </p:spPr>
      </p:cxnSp>
      <p:cxnSp>
        <p:nvCxnSpPr>
          <p:cNvPr id="111646" name="Straight Connector 160"/>
          <p:cNvCxnSpPr>
            <a:cxnSpLocks noChangeShapeType="1"/>
          </p:cNvCxnSpPr>
          <p:nvPr/>
        </p:nvCxnSpPr>
        <p:spPr bwMode="auto">
          <a:xfrm rot="10800000">
            <a:off x="4111625" y="3544888"/>
            <a:ext cx="806450" cy="0"/>
          </a:xfrm>
          <a:prstGeom prst="line">
            <a:avLst/>
          </a:prstGeom>
          <a:noFill/>
          <a:ln w="28575" algn="ctr">
            <a:solidFill>
              <a:srgbClr val="00B0F0"/>
            </a:solidFill>
            <a:round/>
            <a:headEnd/>
            <a:tailEnd/>
          </a:ln>
        </p:spPr>
      </p:cxnSp>
      <p:sp>
        <p:nvSpPr>
          <p:cNvPr id="111647" name="TextBox 163"/>
          <p:cNvSpPr txBox="1">
            <a:spLocks noChangeArrowheads="1"/>
          </p:cNvSpPr>
          <p:nvPr/>
        </p:nvSpPr>
        <p:spPr bwMode="auto">
          <a:xfrm>
            <a:off x="3841750" y="3192463"/>
            <a:ext cx="1038225" cy="274637"/>
          </a:xfrm>
          <a:prstGeom prst="rect">
            <a:avLst/>
          </a:prstGeom>
          <a:noFill/>
          <a:ln w="9525">
            <a:noFill/>
            <a:miter lim="800000"/>
            <a:headEnd/>
            <a:tailEnd/>
          </a:ln>
        </p:spPr>
        <p:txBody>
          <a:bodyPr>
            <a:spAutoFit/>
          </a:bodyPr>
          <a:lstStyle/>
          <a:p>
            <a:r>
              <a:rPr lang="en-US" sz="1200" i="0"/>
              <a:t>Wommack</a:t>
            </a:r>
          </a:p>
        </p:txBody>
      </p:sp>
      <p:cxnSp>
        <p:nvCxnSpPr>
          <p:cNvPr id="111648" name="Straight Connector 164"/>
          <p:cNvCxnSpPr>
            <a:cxnSpLocks noChangeShapeType="1"/>
          </p:cNvCxnSpPr>
          <p:nvPr/>
        </p:nvCxnSpPr>
        <p:spPr bwMode="auto">
          <a:xfrm rot="16200000" flipV="1">
            <a:off x="2229644" y="4428332"/>
            <a:ext cx="230187" cy="0"/>
          </a:xfrm>
          <a:prstGeom prst="line">
            <a:avLst/>
          </a:prstGeom>
          <a:noFill/>
          <a:ln w="19050" algn="ctr">
            <a:solidFill>
              <a:srgbClr val="00B0F0"/>
            </a:solidFill>
            <a:round/>
            <a:headEnd/>
            <a:tailEnd/>
          </a:ln>
        </p:spPr>
      </p:cxnSp>
      <p:cxnSp>
        <p:nvCxnSpPr>
          <p:cNvPr id="111649" name="Straight Connector 165"/>
          <p:cNvCxnSpPr>
            <a:cxnSpLocks noChangeShapeType="1"/>
          </p:cNvCxnSpPr>
          <p:nvPr/>
        </p:nvCxnSpPr>
        <p:spPr bwMode="auto">
          <a:xfrm rot="10800000" flipV="1">
            <a:off x="2344738" y="3659188"/>
            <a:ext cx="1766887" cy="768350"/>
          </a:xfrm>
          <a:prstGeom prst="line">
            <a:avLst/>
          </a:prstGeom>
          <a:noFill/>
          <a:ln w="28575" algn="ctr">
            <a:solidFill>
              <a:srgbClr val="00B0F0"/>
            </a:solidFill>
            <a:round/>
            <a:headEnd/>
            <a:tailEnd/>
          </a:ln>
        </p:spPr>
      </p:cxnSp>
      <p:cxnSp>
        <p:nvCxnSpPr>
          <p:cNvPr id="111650" name="Straight Connector 170"/>
          <p:cNvCxnSpPr>
            <a:cxnSpLocks noChangeShapeType="1"/>
          </p:cNvCxnSpPr>
          <p:nvPr/>
        </p:nvCxnSpPr>
        <p:spPr bwMode="auto">
          <a:xfrm rot="10800000">
            <a:off x="2882900" y="3121025"/>
            <a:ext cx="1228725" cy="423863"/>
          </a:xfrm>
          <a:prstGeom prst="line">
            <a:avLst/>
          </a:prstGeom>
          <a:noFill/>
          <a:ln w="28575" algn="ctr">
            <a:solidFill>
              <a:srgbClr val="00B0F0"/>
            </a:solidFill>
            <a:round/>
            <a:headEnd/>
            <a:tailEnd/>
          </a:ln>
        </p:spPr>
      </p:cxnSp>
      <p:cxnSp>
        <p:nvCxnSpPr>
          <p:cNvPr id="111651" name="Straight Connector 173"/>
          <p:cNvCxnSpPr>
            <a:cxnSpLocks noChangeShapeType="1"/>
          </p:cNvCxnSpPr>
          <p:nvPr/>
        </p:nvCxnSpPr>
        <p:spPr bwMode="auto">
          <a:xfrm rot="5400000" flipH="1" flipV="1">
            <a:off x="2767807" y="3082131"/>
            <a:ext cx="190500" cy="115887"/>
          </a:xfrm>
          <a:prstGeom prst="line">
            <a:avLst/>
          </a:prstGeom>
          <a:noFill/>
          <a:ln w="19050" algn="ctr">
            <a:solidFill>
              <a:srgbClr val="00B0F0"/>
            </a:solidFill>
            <a:round/>
            <a:headEnd/>
            <a:tailEnd/>
          </a:ln>
        </p:spPr>
      </p:cxnSp>
      <p:sp>
        <p:nvSpPr>
          <p:cNvPr id="111652" name="TextBox 176"/>
          <p:cNvSpPr txBox="1">
            <a:spLocks noChangeArrowheads="1"/>
          </p:cNvSpPr>
          <p:nvPr/>
        </p:nvSpPr>
        <p:spPr bwMode="auto">
          <a:xfrm>
            <a:off x="1922463" y="4481513"/>
            <a:ext cx="1152525" cy="274637"/>
          </a:xfrm>
          <a:prstGeom prst="rect">
            <a:avLst/>
          </a:prstGeom>
          <a:noFill/>
          <a:ln w="9525">
            <a:noFill/>
            <a:miter lim="800000"/>
            <a:headEnd/>
            <a:tailEnd/>
          </a:ln>
        </p:spPr>
        <p:txBody>
          <a:bodyPr>
            <a:spAutoFit/>
          </a:bodyPr>
          <a:lstStyle/>
          <a:p>
            <a:r>
              <a:rPr lang="en-US" sz="1200" i="0"/>
              <a:t>Cumberland</a:t>
            </a:r>
          </a:p>
        </p:txBody>
      </p:sp>
      <p:cxnSp>
        <p:nvCxnSpPr>
          <p:cNvPr id="111653" name="Straight Connector 51"/>
          <p:cNvCxnSpPr>
            <a:cxnSpLocks noChangeShapeType="1"/>
          </p:cNvCxnSpPr>
          <p:nvPr/>
        </p:nvCxnSpPr>
        <p:spPr bwMode="auto">
          <a:xfrm rot="16200000" flipH="1">
            <a:off x="4807745" y="3729831"/>
            <a:ext cx="1103312" cy="1038225"/>
          </a:xfrm>
          <a:prstGeom prst="line">
            <a:avLst/>
          </a:prstGeom>
          <a:noFill/>
          <a:ln w="28575" algn="ctr">
            <a:solidFill>
              <a:srgbClr val="00B0F0"/>
            </a:solidFill>
            <a:round/>
            <a:headEnd/>
            <a:tailEnd/>
          </a:ln>
        </p:spPr>
      </p:cxnSp>
      <p:cxnSp>
        <p:nvCxnSpPr>
          <p:cNvPr id="111654" name="Straight Connector 55"/>
          <p:cNvCxnSpPr>
            <a:cxnSpLocks noChangeShapeType="1"/>
          </p:cNvCxnSpPr>
          <p:nvPr/>
        </p:nvCxnSpPr>
        <p:spPr bwMode="auto">
          <a:xfrm>
            <a:off x="4994275" y="3467100"/>
            <a:ext cx="1690688" cy="192088"/>
          </a:xfrm>
          <a:prstGeom prst="line">
            <a:avLst/>
          </a:prstGeom>
          <a:noFill/>
          <a:ln w="28575" algn="ctr">
            <a:solidFill>
              <a:srgbClr val="00B0F0"/>
            </a:solidFill>
            <a:round/>
            <a:headEnd/>
            <a:tailEnd/>
          </a:ln>
        </p:spPr>
      </p:cxnSp>
      <p:grpSp>
        <p:nvGrpSpPr>
          <p:cNvPr id="111655" name="Group 41"/>
          <p:cNvGrpSpPr>
            <a:grpSpLocks/>
          </p:cNvGrpSpPr>
          <p:nvPr/>
        </p:nvGrpSpPr>
        <p:grpSpPr bwMode="auto">
          <a:xfrm>
            <a:off x="6877050" y="5770563"/>
            <a:ext cx="1112838" cy="461962"/>
            <a:chOff x="347450" y="2852925"/>
            <a:chExt cx="1113745" cy="461665"/>
          </a:xfrm>
        </p:grpSpPr>
        <p:sp>
          <p:nvSpPr>
            <p:cNvPr id="43" name="TextBox 42"/>
            <p:cNvSpPr txBox="1"/>
            <p:nvPr/>
          </p:nvSpPr>
          <p:spPr>
            <a:xfrm>
              <a:off x="347450" y="2852925"/>
              <a:ext cx="1113745" cy="46166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1200" i="0" dirty="0">
                  <a:solidFill>
                    <a:srgbClr val="00CC00"/>
                  </a:solidFill>
                </a:rPr>
                <a:t>230 KV</a:t>
              </a:r>
            </a:p>
            <a:p>
              <a:pPr>
                <a:defRPr/>
              </a:pPr>
              <a:r>
                <a:rPr lang="en-US" sz="1200" i="0" dirty="0">
                  <a:solidFill>
                    <a:srgbClr val="00B0F0"/>
                  </a:solidFill>
                </a:rPr>
                <a:t>500 KV</a:t>
              </a:r>
            </a:p>
          </p:txBody>
        </p:sp>
        <p:cxnSp>
          <p:nvCxnSpPr>
            <p:cNvPr id="111659" name="Straight Connector 43"/>
            <p:cNvCxnSpPr>
              <a:cxnSpLocks noChangeShapeType="1"/>
            </p:cNvCxnSpPr>
            <p:nvPr/>
          </p:nvCxnSpPr>
          <p:spPr bwMode="auto">
            <a:xfrm rot="10800000">
              <a:off x="1039960" y="3006545"/>
              <a:ext cx="306021" cy="0"/>
            </a:xfrm>
            <a:prstGeom prst="line">
              <a:avLst/>
            </a:prstGeom>
            <a:noFill/>
            <a:ln w="19050" algn="ctr">
              <a:solidFill>
                <a:srgbClr val="00CC00"/>
              </a:solidFill>
              <a:round/>
              <a:headEnd/>
              <a:tailEnd/>
            </a:ln>
          </p:spPr>
        </p:cxnSp>
        <p:cxnSp>
          <p:nvCxnSpPr>
            <p:cNvPr id="111660" name="Straight Connector 44"/>
            <p:cNvCxnSpPr>
              <a:cxnSpLocks noChangeShapeType="1"/>
            </p:cNvCxnSpPr>
            <p:nvPr/>
          </p:nvCxnSpPr>
          <p:spPr bwMode="auto">
            <a:xfrm>
              <a:off x="1038740" y="3197355"/>
              <a:ext cx="307240" cy="1215"/>
            </a:xfrm>
            <a:prstGeom prst="line">
              <a:avLst/>
            </a:prstGeom>
            <a:noFill/>
            <a:ln w="19050" algn="ctr">
              <a:solidFill>
                <a:srgbClr val="00B0F0"/>
              </a:solidFill>
              <a:round/>
              <a:headEnd/>
              <a:tailEnd/>
            </a:ln>
          </p:spPr>
        </p:cxnSp>
      </p:grpSp>
      <p:sp>
        <p:nvSpPr>
          <p:cNvPr id="60" name="TextBox 59"/>
          <p:cNvSpPr txBox="1"/>
          <p:nvPr/>
        </p:nvSpPr>
        <p:spPr>
          <a:xfrm>
            <a:off x="1884363" y="1662113"/>
            <a:ext cx="4608512" cy="48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2400" i="0">
                <a:solidFill>
                  <a:srgbClr val="000000"/>
                </a:solidFill>
              </a:rPr>
              <a:t>Total Wind Output: 3000 MW</a:t>
            </a:r>
          </a:p>
        </p:txBody>
      </p:sp>
      <p:sp>
        <p:nvSpPr>
          <p:cNvPr id="111657" name="TextBox 175"/>
          <p:cNvSpPr txBox="1">
            <a:spLocks noChangeArrowheads="1"/>
          </p:cNvSpPr>
          <p:nvPr/>
        </p:nvSpPr>
        <p:spPr bwMode="auto">
          <a:xfrm>
            <a:off x="2382838" y="2852738"/>
            <a:ext cx="846137" cy="274637"/>
          </a:xfrm>
          <a:prstGeom prst="rect">
            <a:avLst/>
          </a:prstGeom>
          <a:noFill/>
          <a:ln w="9525">
            <a:noFill/>
            <a:miter lim="800000"/>
            <a:headEnd/>
            <a:tailEnd/>
          </a:ln>
        </p:spPr>
        <p:txBody>
          <a:bodyPr>
            <a:spAutoFit/>
          </a:bodyPr>
          <a:lstStyle/>
          <a:p>
            <a:r>
              <a:rPr lang="en-US" sz="1200" i="0"/>
              <a:t>Wake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56" descr="NCBoundaries.jpg"/>
          <p:cNvPicPr>
            <a:picLocks noChangeAspect="1"/>
          </p:cNvPicPr>
          <p:nvPr/>
        </p:nvPicPr>
        <p:blipFill>
          <a:blip r:embed="rId3"/>
          <a:srcRect/>
          <a:stretch>
            <a:fillRect/>
          </a:stretch>
        </p:blipFill>
        <p:spPr bwMode="auto">
          <a:xfrm>
            <a:off x="1960563" y="2100263"/>
            <a:ext cx="5837237" cy="4757737"/>
          </a:xfrm>
          <a:prstGeom prst="rect">
            <a:avLst/>
          </a:prstGeom>
          <a:noFill/>
          <a:ln w="9525">
            <a:noFill/>
            <a:miter lim="800000"/>
            <a:headEnd/>
            <a:tailEnd/>
          </a:ln>
        </p:spPr>
      </p:pic>
      <p:sp>
        <p:nvSpPr>
          <p:cNvPr id="11366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C56D944-8CF7-4D38-B8C2-B0962328B74B}" type="slidenum">
              <a:rPr lang="en-US" sz="1400" b="0" i="0"/>
              <a:pPr algn="r"/>
              <a:t>49</a:t>
            </a:fld>
            <a:endParaRPr lang="en-US" sz="1400" b="0" i="0"/>
          </a:p>
        </p:txBody>
      </p:sp>
      <p:pic>
        <p:nvPicPr>
          <p:cNvPr id="113667" name="Picture 3" descr="press-release"/>
          <p:cNvPicPr>
            <a:picLocks noChangeAspect="1" noChangeArrowheads="1"/>
          </p:cNvPicPr>
          <p:nvPr/>
        </p:nvPicPr>
        <p:blipFill>
          <a:blip r:embed="rId4">
            <a:lum contrast="6000"/>
          </a:blip>
          <a:srcRect/>
          <a:stretch>
            <a:fillRect/>
          </a:stretch>
        </p:blipFill>
        <p:spPr bwMode="auto">
          <a:xfrm>
            <a:off x="0" y="-304800"/>
            <a:ext cx="9144000" cy="1447800"/>
          </a:xfrm>
          <a:prstGeom prst="rect">
            <a:avLst/>
          </a:prstGeom>
          <a:noFill/>
          <a:ln w="9525">
            <a:noFill/>
            <a:miter lim="800000"/>
            <a:headEnd/>
            <a:tailEnd/>
          </a:ln>
        </p:spPr>
      </p:pic>
      <p:sp>
        <p:nvSpPr>
          <p:cNvPr id="113668" name="Rectangle 4"/>
          <p:cNvSpPr>
            <a:spLocks noGrp="1" noChangeArrowheads="1"/>
          </p:cNvSpPr>
          <p:nvPr>
            <p:ph type="ctrTitle" idx="4294967295"/>
          </p:nvPr>
        </p:nvSpPr>
        <p:spPr>
          <a:xfrm>
            <a:off x="533400" y="900113"/>
            <a:ext cx="8382000" cy="685800"/>
          </a:xfrm>
          <a:solidFill>
            <a:schemeClr val="accent1"/>
          </a:solidFill>
          <a:ln>
            <a:solidFill>
              <a:schemeClr val="tx1"/>
            </a:solidFill>
          </a:ln>
        </p:spPr>
        <p:txBody>
          <a:bodyPr/>
          <a:lstStyle/>
          <a:p>
            <a:pPr eaLnBrk="1" hangingPunct="1"/>
            <a:r>
              <a:rPr lang="en-US" sz="2800" b="1" smtClean="0"/>
              <a:t>Hypothetical NC Off- Shore Wind: Option 2</a:t>
            </a:r>
          </a:p>
        </p:txBody>
      </p:sp>
      <p:cxnSp>
        <p:nvCxnSpPr>
          <p:cNvPr id="113669" name="Straight Connector 62"/>
          <p:cNvCxnSpPr>
            <a:cxnSpLocks noChangeShapeType="1"/>
          </p:cNvCxnSpPr>
          <p:nvPr/>
        </p:nvCxnSpPr>
        <p:spPr bwMode="auto">
          <a:xfrm rot="10800000" flipV="1">
            <a:off x="3419475" y="5924550"/>
            <a:ext cx="192088" cy="153988"/>
          </a:xfrm>
          <a:prstGeom prst="line">
            <a:avLst/>
          </a:prstGeom>
          <a:noFill/>
          <a:ln w="19050" algn="ctr">
            <a:solidFill>
              <a:srgbClr val="00CC00"/>
            </a:solidFill>
            <a:round/>
            <a:headEnd/>
            <a:tailEnd/>
          </a:ln>
        </p:spPr>
      </p:cxnSp>
      <p:cxnSp>
        <p:nvCxnSpPr>
          <p:cNvPr id="113670" name="Straight Connector 64"/>
          <p:cNvCxnSpPr>
            <a:cxnSpLocks noChangeShapeType="1"/>
          </p:cNvCxnSpPr>
          <p:nvPr/>
        </p:nvCxnSpPr>
        <p:spPr bwMode="auto">
          <a:xfrm rot="10800000" flipV="1">
            <a:off x="3381375" y="5540375"/>
            <a:ext cx="268288" cy="1588"/>
          </a:xfrm>
          <a:prstGeom prst="line">
            <a:avLst/>
          </a:prstGeom>
          <a:noFill/>
          <a:ln w="19050" algn="ctr">
            <a:solidFill>
              <a:srgbClr val="00CC00"/>
            </a:solidFill>
            <a:round/>
            <a:headEnd/>
            <a:tailEnd/>
          </a:ln>
        </p:spPr>
      </p:cxnSp>
      <p:cxnSp>
        <p:nvCxnSpPr>
          <p:cNvPr id="113671" name="Straight Connector 70"/>
          <p:cNvCxnSpPr>
            <a:cxnSpLocks noChangeShapeType="1"/>
          </p:cNvCxnSpPr>
          <p:nvPr/>
        </p:nvCxnSpPr>
        <p:spPr bwMode="auto">
          <a:xfrm rot="5400000" flipH="1" flipV="1">
            <a:off x="3208337" y="5791201"/>
            <a:ext cx="498475" cy="0"/>
          </a:xfrm>
          <a:prstGeom prst="line">
            <a:avLst/>
          </a:prstGeom>
          <a:noFill/>
          <a:ln w="28575" algn="ctr">
            <a:solidFill>
              <a:srgbClr val="00CC00"/>
            </a:solidFill>
            <a:round/>
            <a:headEnd/>
            <a:tailEnd/>
          </a:ln>
        </p:spPr>
      </p:cxnSp>
      <p:cxnSp>
        <p:nvCxnSpPr>
          <p:cNvPr id="113672" name="Straight Connector 87"/>
          <p:cNvCxnSpPr>
            <a:cxnSpLocks noChangeShapeType="1"/>
          </p:cNvCxnSpPr>
          <p:nvPr/>
        </p:nvCxnSpPr>
        <p:spPr bwMode="auto">
          <a:xfrm rot="5400000" flipH="1" flipV="1">
            <a:off x="3305175" y="5772151"/>
            <a:ext cx="460375" cy="0"/>
          </a:xfrm>
          <a:prstGeom prst="line">
            <a:avLst/>
          </a:prstGeom>
          <a:noFill/>
          <a:ln w="28575" algn="ctr">
            <a:solidFill>
              <a:srgbClr val="00CC00"/>
            </a:solidFill>
            <a:round/>
            <a:headEnd/>
            <a:tailEnd/>
          </a:ln>
        </p:spPr>
      </p:cxnSp>
      <p:cxnSp>
        <p:nvCxnSpPr>
          <p:cNvPr id="113673" name="Straight Connector 93"/>
          <p:cNvCxnSpPr>
            <a:cxnSpLocks noChangeShapeType="1"/>
          </p:cNvCxnSpPr>
          <p:nvPr/>
        </p:nvCxnSpPr>
        <p:spPr bwMode="auto">
          <a:xfrm>
            <a:off x="3535363" y="6002338"/>
            <a:ext cx="728662" cy="0"/>
          </a:xfrm>
          <a:prstGeom prst="line">
            <a:avLst/>
          </a:prstGeom>
          <a:noFill/>
          <a:ln w="19050" algn="ctr">
            <a:solidFill>
              <a:srgbClr val="FF0000"/>
            </a:solidFill>
            <a:round/>
            <a:headEnd/>
            <a:tailEnd/>
          </a:ln>
        </p:spPr>
      </p:cxnSp>
      <p:sp>
        <p:nvSpPr>
          <p:cNvPr id="113674" name="Oval 94"/>
          <p:cNvSpPr>
            <a:spLocks noChangeArrowheads="1"/>
          </p:cNvSpPr>
          <p:nvPr/>
        </p:nvSpPr>
        <p:spPr bwMode="auto">
          <a:xfrm>
            <a:off x="4273550" y="5929313"/>
            <a:ext cx="152400" cy="152400"/>
          </a:xfrm>
          <a:prstGeom prst="ellipse">
            <a:avLst/>
          </a:prstGeom>
          <a:noFill/>
          <a:ln w="25400" algn="ctr">
            <a:solidFill>
              <a:srgbClr val="FF0000"/>
            </a:solidFill>
            <a:round/>
            <a:headEnd/>
            <a:tailEnd/>
          </a:ln>
        </p:spPr>
        <p:txBody>
          <a:bodyPr/>
          <a:lstStyle/>
          <a:p>
            <a:endParaRPr lang="en-US" i="0"/>
          </a:p>
        </p:txBody>
      </p:sp>
      <p:sp>
        <p:nvSpPr>
          <p:cNvPr id="113675" name="TextBox 95"/>
          <p:cNvSpPr txBox="1">
            <a:spLocks noChangeArrowheads="1"/>
          </p:cNvSpPr>
          <p:nvPr/>
        </p:nvSpPr>
        <p:spPr bwMode="auto">
          <a:xfrm>
            <a:off x="4502150" y="5772150"/>
            <a:ext cx="952500" cy="461963"/>
          </a:xfrm>
          <a:prstGeom prst="rect">
            <a:avLst/>
          </a:prstGeom>
          <a:noFill/>
          <a:ln w="9525">
            <a:noFill/>
            <a:miter lim="800000"/>
            <a:headEnd/>
            <a:tailEnd/>
          </a:ln>
        </p:spPr>
        <p:txBody>
          <a:bodyPr>
            <a:spAutoFit/>
          </a:bodyPr>
          <a:lstStyle/>
          <a:p>
            <a:r>
              <a:rPr lang="en-US" sz="1200" i="0"/>
              <a:t>Southport 375 MW</a:t>
            </a:r>
          </a:p>
        </p:txBody>
      </p:sp>
      <p:sp>
        <p:nvSpPr>
          <p:cNvPr id="113676" name="TextBox 96"/>
          <p:cNvSpPr txBox="1">
            <a:spLocks noChangeArrowheads="1"/>
          </p:cNvSpPr>
          <p:nvPr/>
        </p:nvSpPr>
        <p:spPr bwMode="auto">
          <a:xfrm>
            <a:off x="2651125" y="5387975"/>
            <a:ext cx="806450" cy="274638"/>
          </a:xfrm>
          <a:prstGeom prst="rect">
            <a:avLst/>
          </a:prstGeom>
          <a:noFill/>
          <a:ln w="9525">
            <a:noFill/>
            <a:miter lim="800000"/>
            <a:headEnd/>
            <a:tailEnd/>
          </a:ln>
        </p:spPr>
        <p:txBody>
          <a:bodyPr>
            <a:spAutoFit/>
          </a:bodyPr>
          <a:lstStyle/>
          <a:p>
            <a:r>
              <a:rPr lang="en-US" sz="1200" i="0"/>
              <a:t>Sutton</a:t>
            </a:r>
          </a:p>
        </p:txBody>
      </p:sp>
      <p:cxnSp>
        <p:nvCxnSpPr>
          <p:cNvPr id="113677" name="Straight Connector 97"/>
          <p:cNvCxnSpPr>
            <a:cxnSpLocks noChangeShapeType="1"/>
          </p:cNvCxnSpPr>
          <p:nvPr/>
        </p:nvCxnSpPr>
        <p:spPr bwMode="auto">
          <a:xfrm rot="16200000" flipV="1">
            <a:off x="4456906" y="4658519"/>
            <a:ext cx="192088" cy="190500"/>
          </a:xfrm>
          <a:prstGeom prst="line">
            <a:avLst/>
          </a:prstGeom>
          <a:noFill/>
          <a:ln w="19050" algn="ctr">
            <a:solidFill>
              <a:srgbClr val="00CC00"/>
            </a:solidFill>
            <a:round/>
            <a:headEnd/>
            <a:tailEnd/>
          </a:ln>
        </p:spPr>
      </p:cxnSp>
      <p:cxnSp>
        <p:nvCxnSpPr>
          <p:cNvPr id="113678" name="Straight Connector 99"/>
          <p:cNvCxnSpPr>
            <a:cxnSpLocks noChangeShapeType="1"/>
          </p:cNvCxnSpPr>
          <p:nvPr/>
        </p:nvCxnSpPr>
        <p:spPr bwMode="auto">
          <a:xfrm flipV="1">
            <a:off x="3535363" y="4735513"/>
            <a:ext cx="998537" cy="806450"/>
          </a:xfrm>
          <a:prstGeom prst="line">
            <a:avLst/>
          </a:prstGeom>
          <a:noFill/>
          <a:ln w="28575" algn="ctr">
            <a:solidFill>
              <a:srgbClr val="00CC00"/>
            </a:solidFill>
            <a:round/>
            <a:headEnd/>
            <a:tailEnd/>
          </a:ln>
        </p:spPr>
      </p:cxnSp>
      <p:sp>
        <p:nvSpPr>
          <p:cNvPr id="113679" name="TextBox 101"/>
          <p:cNvSpPr txBox="1">
            <a:spLocks noChangeArrowheads="1"/>
          </p:cNvSpPr>
          <p:nvPr/>
        </p:nvSpPr>
        <p:spPr bwMode="auto">
          <a:xfrm>
            <a:off x="3535363" y="4465638"/>
            <a:ext cx="1190625" cy="274637"/>
          </a:xfrm>
          <a:prstGeom prst="rect">
            <a:avLst/>
          </a:prstGeom>
          <a:noFill/>
          <a:ln w="9525">
            <a:noFill/>
            <a:miter lim="800000"/>
            <a:headEnd/>
            <a:tailEnd/>
          </a:ln>
        </p:spPr>
        <p:txBody>
          <a:bodyPr>
            <a:spAutoFit/>
          </a:bodyPr>
          <a:lstStyle/>
          <a:p>
            <a:r>
              <a:rPr lang="en-US" sz="1200" i="0"/>
              <a:t>Jacksonville</a:t>
            </a:r>
          </a:p>
        </p:txBody>
      </p:sp>
      <p:cxnSp>
        <p:nvCxnSpPr>
          <p:cNvPr id="113680" name="Straight Connector 102"/>
          <p:cNvCxnSpPr>
            <a:cxnSpLocks noChangeShapeType="1"/>
          </p:cNvCxnSpPr>
          <p:nvPr/>
        </p:nvCxnSpPr>
        <p:spPr bwMode="auto">
          <a:xfrm>
            <a:off x="5878513" y="4735513"/>
            <a:ext cx="728662" cy="0"/>
          </a:xfrm>
          <a:prstGeom prst="line">
            <a:avLst/>
          </a:prstGeom>
          <a:noFill/>
          <a:ln w="19050" algn="ctr">
            <a:solidFill>
              <a:srgbClr val="FF0000"/>
            </a:solidFill>
            <a:round/>
            <a:headEnd/>
            <a:tailEnd/>
          </a:ln>
        </p:spPr>
      </p:cxnSp>
      <p:sp>
        <p:nvSpPr>
          <p:cNvPr id="113681" name="Oval 103"/>
          <p:cNvSpPr>
            <a:spLocks noChangeArrowheads="1"/>
          </p:cNvSpPr>
          <p:nvPr/>
        </p:nvSpPr>
        <p:spPr bwMode="auto">
          <a:xfrm>
            <a:off x="6616700" y="4657725"/>
            <a:ext cx="152400" cy="152400"/>
          </a:xfrm>
          <a:prstGeom prst="ellipse">
            <a:avLst/>
          </a:prstGeom>
          <a:noFill/>
          <a:ln w="25400" algn="ctr">
            <a:solidFill>
              <a:srgbClr val="FF0000"/>
            </a:solidFill>
            <a:round/>
            <a:headEnd/>
            <a:tailEnd/>
          </a:ln>
        </p:spPr>
        <p:txBody>
          <a:bodyPr/>
          <a:lstStyle/>
          <a:p>
            <a:endParaRPr lang="en-US" i="0"/>
          </a:p>
        </p:txBody>
      </p:sp>
      <p:sp>
        <p:nvSpPr>
          <p:cNvPr id="113682" name="TextBox 104"/>
          <p:cNvSpPr txBox="1">
            <a:spLocks noChangeArrowheads="1"/>
          </p:cNvSpPr>
          <p:nvPr/>
        </p:nvSpPr>
        <p:spPr bwMode="auto">
          <a:xfrm>
            <a:off x="6845300" y="4541838"/>
            <a:ext cx="952500" cy="461962"/>
          </a:xfrm>
          <a:prstGeom prst="rect">
            <a:avLst/>
          </a:prstGeom>
          <a:noFill/>
          <a:ln w="9525">
            <a:noFill/>
            <a:miter lim="800000"/>
            <a:headEnd/>
            <a:tailEnd/>
          </a:ln>
        </p:spPr>
        <p:txBody>
          <a:bodyPr>
            <a:spAutoFit/>
          </a:bodyPr>
          <a:lstStyle/>
          <a:p>
            <a:r>
              <a:rPr lang="en-US" sz="1200" i="0"/>
              <a:t>Morehead 1250 MW</a:t>
            </a:r>
          </a:p>
        </p:txBody>
      </p:sp>
      <p:cxnSp>
        <p:nvCxnSpPr>
          <p:cNvPr id="113683" name="Straight Connector 105"/>
          <p:cNvCxnSpPr>
            <a:cxnSpLocks noChangeShapeType="1"/>
          </p:cNvCxnSpPr>
          <p:nvPr/>
        </p:nvCxnSpPr>
        <p:spPr bwMode="auto">
          <a:xfrm rot="5400000" flipH="1" flipV="1">
            <a:off x="5762626" y="4732337"/>
            <a:ext cx="228600" cy="3175"/>
          </a:xfrm>
          <a:prstGeom prst="line">
            <a:avLst/>
          </a:prstGeom>
          <a:noFill/>
          <a:ln w="19050" algn="ctr">
            <a:solidFill>
              <a:srgbClr val="00CC00"/>
            </a:solidFill>
            <a:round/>
            <a:headEnd/>
            <a:tailEnd/>
          </a:ln>
        </p:spPr>
      </p:cxnSp>
      <p:cxnSp>
        <p:nvCxnSpPr>
          <p:cNvPr id="113684" name="Straight Connector 107"/>
          <p:cNvCxnSpPr>
            <a:cxnSpLocks noChangeShapeType="1"/>
          </p:cNvCxnSpPr>
          <p:nvPr/>
        </p:nvCxnSpPr>
        <p:spPr bwMode="auto">
          <a:xfrm rot="10800000" flipV="1">
            <a:off x="5148263" y="4503738"/>
            <a:ext cx="153987" cy="153987"/>
          </a:xfrm>
          <a:prstGeom prst="line">
            <a:avLst/>
          </a:prstGeom>
          <a:noFill/>
          <a:ln w="19050" algn="ctr">
            <a:solidFill>
              <a:srgbClr val="00CC00"/>
            </a:solidFill>
            <a:round/>
            <a:headEnd/>
            <a:tailEnd/>
          </a:ln>
        </p:spPr>
      </p:cxnSp>
      <p:cxnSp>
        <p:nvCxnSpPr>
          <p:cNvPr id="113685" name="Straight Connector 108"/>
          <p:cNvCxnSpPr>
            <a:cxnSpLocks noChangeShapeType="1"/>
          </p:cNvCxnSpPr>
          <p:nvPr/>
        </p:nvCxnSpPr>
        <p:spPr bwMode="auto">
          <a:xfrm>
            <a:off x="5186363" y="4619625"/>
            <a:ext cx="692150" cy="153988"/>
          </a:xfrm>
          <a:prstGeom prst="line">
            <a:avLst/>
          </a:prstGeom>
          <a:noFill/>
          <a:ln w="19050" algn="ctr">
            <a:solidFill>
              <a:srgbClr val="00CC00"/>
            </a:solidFill>
            <a:round/>
            <a:headEnd/>
            <a:tailEnd/>
          </a:ln>
        </p:spPr>
      </p:cxnSp>
      <p:cxnSp>
        <p:nvCxnSpPr>
          <p:cNvPr id="113686" name="Straight Connector 116"/>
          <p:cNvCxnSpPr>
            <a:cxnSpLocks noChangeShapeType="1"/>
          </p:cNvCxnSpPr>
          <p:nvPr/>
        </p:nvCxnSpPr>
        <p:spPr bwMode="auto">
          <a:xfrm>
            <a:off x="5262563" y="4543425"/>
            <a:ext cx="615950" cy="152400"/>
          </a:xfrm>
          <a:prstGeom prst="line">
            <a:avLst/>
          </a:prstGeom>
          <a:noFill/>
          <a:ln w="28575" algn="ctr">
            <a:solidFill>
              <a:srgbClr val="00CC00"/>
            </a:solidFill>
            <a:round/>
            <a:headEnd/>
            <a:tailEnd/>
          </a:ln>
        </p:spPr>
      </p:cxnSp>
      <p:sp>
        <p:nvSpPr>
          <p:cNvPr id="113687" name="TextBox 118"/>
          <p:cNvSpPr txBox="1">
            <a:spLocks noChangeArrowheads="1"/>
          </p:cNvSpPr>
          <p:nvPr/>
        </p:nvSpPr>
        <p:spPr bwMode="auto">
          <a:xfrm>
            <a:off x="4918075" y="4673600"/>
            <a:ext cx="960438" cy="274638"/>
          </a:xfrm>
          <a:prstGeom prst="rect">
            <a:avLst/>
          </a:prstGeom>
          <a:noFill/>
          <a:ln w="9525">
            <a:noFill/>
            <a:miter lim="800000"/>
            <a:headEnd/>
            <a:tailEnd/>
          </a:ln>
        </p:spPr>
        <p:txBody>
          <a:bodyPr>
            <a:spAutoFit/>
          </a:bodyPr>
          <a:lstStyle/>
          <a:p>
            <a:r>
              <a:rPr lang="en-US" sz="1200" i="0"/>
              <a:t>Havelock</a:t>
            </a:r>
          </a:p>
        </p:txBody>
      </p:sp>
      <p:cxnSp>
        <p:nvCxnSpPr>
          <p:cNvPr id="113688" name="Straight Connector 119"/>
          <p:cNvCxnSpPr>
            <a:cxnSpLocks noChangeShapeType="1"/>
          </p:cNvCxnSpPr>
          <p:nvPr/>
        </p:nvCxnSpPr>
        <p:spPr bwMode="auto">
          <a:xfrm rot="5400000" flipH="1" flipV="1">
            <a:off x="4744244" y="3448844"/>
            <a:ext cx="346075" cy="230187"/>
          </a:xfrm>
          <a:prstGeom prst="line">
            <a:avLst/>
          </a:prstGeom>
          <a:noFill/>
          <a:ln w="19050" algn="ctr">
            <a:solidFill>
              <a:srgbClr val="00B0F0"/>
            </a:solidFill>
            <a:round/>
            <a:headEnd/>
            <a:tailEnd/>
          </a:ln>
        </p:spPr>
      </p:cxnSp>
      <p:sp>
        <p:nvSpPr>
          <p:cNvPr id="113689" name="TextBox 123"/>
          <p:cNvSpPr txBox="1">
            <a:spLocks noChangeArrowheads="1"/>
          </p:cNvSpPr>
          <p:nvPr/>
        </p:nvSpPr>
        <p:spPr bwMode="auto">
          <a:xfrm>
            <a:off x="4992688" y="3290888"/>
            <a:ext cx="1077912" cy="274637"/>
          </a:xfrm>
          <a:prstGeom prst="rect">
            <a:avLst/>
          </a:prstGeom>
          <a:noFill/>
          <a:ln w="9525">
            <a:noFill/>
            <a:miter lim="800000"/>
            <a:headEnd/>
            <a:tailEnd/>
          </a:ln>
        </p:spPr>
        <p:txBody>
          <a:bodyPr>
            <a:spAutoFit/>
          </a:bodyPr>
          <a:lstStyle/>
          <a:p>
            <a:r>
              <a:rPr lang="en-US" sz="1200" i="0"/>
              <a:t>New Bern</a:t>
            </a:r>
          </a:p>
        </p:txBody>
      </p:sp>
      <p:cxnSp>
        <p:nvCxnSpPr>
          <p:cNvPr id="113690" name="Straight Connector 124"/>
          <p:cNvCxnSpPr>
            <a:cxnSpLocks noChangeShapeType="1"/>
          </p:cNvCxnSpPr>
          <p:nvPr/>
        </p:nvCxnSpPr>
        <p:spPr bwMode="auto">
          <a:xfrm>
            <a:off x="6684963" y="3660775"/>
            <a:ext cx="728662" cy="0"/>
          </a:xfrm>
          <a:prstGeom prst="line">
            <a:avLst/>
          </a:prstGeom>
          <a:noFill/>
          <a:ln w="19050" algn="ctr">
            <a:solidFill>
              <a:srgbClr val="FF0000"/>
            </a:solidFill>
            <a:round/>
            <a:headEnd/>
            <a:tailEnd/>
          </a:ln>
        </p:spPr>
      </p:cxnSp>
      <p:sp>
        <p:nvSpPr>
          <p:cNvPr id="113691" name="Oval 125"/>
          <p:cNvSpPr>
            <a:spLocks noChangeArrowheads="1"/>
          </p:cNvSpPr>
          <p:nvPr/>
        </p:nvSpPr>
        <p:spPr bwMode="auto">
          <a:xfrm>
            <a:off x="7423150" y="3582988"/>
            <a:ext cx="152400" cy="152400"/>
          </a:xfrm>
          <a:prstGeom prst="ellipse">
            <a:avLst/>
          </a:prstGeom>
          <a:noFill/>
          <a:ln w="25400" algn="ctr">
            <a:solidFill>
              <a:srgbClr val="FF0000"/>
            </a:solidFill>
            <a:round/>
            <a:headEnd/>
            <a:tailEnd/>
          </a:ln>
        </p:spPr>
        <p:txBody>
          <a:bodyPr/>
          <a:lstStyle/>
          <a:p>
            <a:endParaRPr lang="en-US" i="0"/>
          </a:p>
        </p:txBody>
      </p:sp>
      <p:sp>
        <p:nvSpPr>
          <p:cNvPr id="113692" name="TextBox 126"/>
          <p:cNvSpPr txBox="1">
            <a:spLocks noChangeArrowheads="1"/>
          </p:cNvSpPr>
          <p:nvPr/>
        </p:nvSpPr>
        <p:spPr bwMode="auto">
          <a:xfrm>
            <a:off x="7651750" y="3467100"/>
            <a:ext cx="952500" cy="461963"/>
          </a:xfrm>
          <a:prstGeom prst="rect">
            <a:avLst/>
          </a:prstGeom>
          <a:noFill/>
          <a:ln w="9525">
            <a:noFill/>
            <a:miter lim="800000"/>
            <a:headEnd/>
            <a:tailEnd/>
          </a:ln>
        </p:spPr>
        <p:txBody>
          <a:bodyPr>
            <a:spAutoFit/>
          </a:bodyPr>
          <a:lstStyle/>
          <a:p>
            <a:r>
              <a:rPr lang="en-US" sz="1200" i="0"/>
              <a:t>Bayboro</a:t>
            </a:r>
            <a:br>
              <a:rPr lang="en-US" sz="1200" i="0"/>
            </a:br>
            <a:r>
              <a:rPr lang="en-US" sz="1200" i="0"/>
              <a:t>875 MW</a:t>
            </a:r>
          </a:p>
        </p:txBody>
      </p:sp>
      <p:cxnSp>
        <p:nvCxnSpPr>
          <p:cNvPr id="113693" name="Straight Connector 127"/>
          <p:cNvCxnSpPr>
            <a:cxnSpLocks noChangeShapeType="1"/>
          </p:cNvCxnSpPr>
          <p:nvPr/>
        </p:nvCxnSpPr>
        <p:spPr bwMode="auto">
          <a:xfrm rot="5400000" flipH="1" flipV="1">
            <a:off x="6550819" y="3679032"/>
            <a:ext cx="268287" cy="0"/>
          </a:xfrm>
          <a:prstGeom prst="line">
            <a:avLst/>
          </a:prstGeom>
          <a:noFill/>
          <a:ln w="19050" algn="ctr">
            <a:solidFill>
              <a:srgbClr val="00CC00"/>
            </a:solidFill>
            <a:round/>
            <a:headEnd/>
            <a:tailEnd/>
          </a:ln>
        </p:spPr>
      </p:cxnSp>
      <p:cxnSp>
        <p:nvCxnSpPr>
          <p:cNvPr id="113694" name="Straight Connector 129"/>
          <p:cNvCxnSpPr>
            <a:cxnSpLocks noChangeShapeType="1"/>
          </p:cNvCxnSpPr>
          <p:nvPr/>
        </p:nvCxnSpPr>
        <p:spPr bwMode="auto">
          <a:xfrm rot="16200000" flipH="1">
            <a:off x="4552157" y="3985419"/>
            <a:ext cx="922337" cy="346075"/>
          </a:xfrm>
          <a:prstGeom prst="line">
            <a:avLst/>
          </a:prstGeom>
          <a:noFill/>
          <a:ln w="28575" algn="ctr">
            <a:solidFill>
              <a:srgbClr val="00CC00"/>
            </a:solidFill>
            <a:round/>
            <a:headEnd/>
            <a:tailEnd/>
          </a:ln>
        </p:spPr>
      </p:cxnSp>
      <p:cxnSp>
        <p:nvCxnSpPr>
          <p:cNvPr id="113695" name="Straight Connector 134"/>
          <p:cNvCxnSpPr>
            <a:cxnSpLocks noChangeShapeType="1"/>
          </p:cNvCxnSpPr>
          <p:nvPr/>
        </p:nvCxnSpPr>
        <p:spPr bwMode="auto">
          <a:xfrm rot="16200000" flipH="1">
            <a:off x="4572000" y="3929063"/>
            <a:ext cx="960437" cy="344488"/>
          </a:xfrm>
          <a:prstGeom prst="line">
            <a:avLst/>
          </a:prstGeom>
          <a:noFill/>
          <a:ln w="28575" algn="ctr">
            <a:solidFill>
              <a:srgbClr val="00CC00"/>
            </a:solidFill>
            <a:round/>
            <a:headEnd/>
            <a:tailEnd/>
          </a:ln>
        </p:spPr>
      </p:cxnSp>
      <p:cxnSp>
        <p:nvCxnSpPr>
          <p:cNvPr id="113696" name="Straight Connector 137"/>
          <p:cNvCxnSpPr>
            <a:cxnSpLocks noChangeShapeType="1"/>
          </p:cNvCxnSpPr>
          <p:nvPr/>
        </p:nvCxnSpPr>
        <p:spPr bwMode="auto">
          <a:xfrm>
            <a:off x="4956175" y="3505200"/>
            <a:ext cx="1728788" cy="192088"/>
          </a:xfrm>
          <a:prstGeom prst="line">
            <a:avLst/>
          </a:prstGeom>
          <a:noFill/>
          <a:ln w="28575" algn="ctr">
            <a:solidFill>
              <a:srgbClr val="00CC00"/>
            </a:solidFill>
            <a:round/>
            <a:headEnd/>
            <a:tailEnd/>
          </a:ln>
        </p:spPr>
      </p:cxnSp>
      <p:cxnSp>
        <p:nvCxnSpPr>
          <p:cNvPr id="113697" name="Straight Connector 140"/>
          <p:cNvCxnSpPr>
            <a:cxnSpLocks noChangeShapeType="1"/>
          </p:cNvCxnSpPr>
          <p:nvPr/>
        </p:nvCxnSpPr>
        <p:spPr bwMode="auto">
          <a:xfrm>
            <a:off x="6376988" y="3505200"/>
            <a:ext cx="307975" cy="114300"/>
          </a:xfrm>
          <a:prstGeom prst="line">
            <a:avLst/>
          </a:prstGeom>
          <a:noFill/>
          <a:ln w="28575" algn="ctr">
            <a:solidFill>
              <a:srgbClr val="00CC00"/>
            </a:solidFill>
            <a:round/>
            <a:headEnd/>
            <a:tailEnd/>
          </a:ln>
        </p:spPr>
      </p:cxnSp>
      <p:cxnSp>
        <p:nvCxnSpPr>
          <p:cNvPr id="113698" name="Straight Connector 142"/>
          <p:cNvCxnSpPr>
            <a:cxnSpLocks noChangeShapeType="1"/>
          </p:cNvCxnSpPr>
          <p:nvPr/>
        </p:nvCxnSpPr>
        <p:spPr bwMode="auto">
          <a:xfrm rot="5400000" flipH="1" flipV="1">
            <a:off x="6280944" y="3448844"/>
            <a:ext cx="153988" cy="114300"/>
          </a:xfrm>
          <a:prstGeom prst="line">
            <a:avLst/>
          </a:prstGeom>
          <a:noFill/>
          <a:ln w="19050" algn="ctr">
            <a:solidFill>
              <a:srgbClr val="00CC00"/>
            </a:solidFill>
            <a:round/>
            <a:headEnd/>
            <a:tailEnd/>
          </a:ln>
        </p:spPr>
      </p:cxnSp>
      <p:cxnSp>
        <p:nvCxnSpPr>
          <p:cNvPr id="113699" name="Straight Connector 154"/>
          <p:cNvCxnSpPr>
            <a:cxnSpLocks noChangeShapeType="1"/>
          </p:cNvCxnSpPr>
          <p:nvPr/>
        </p:nvCxnSpPr>
        <p:spPr bwMode="auto">
          <a:xfrm rot="16200000" flipV="1">
            <a:off x="3996531" y="3582194"/>
            <a:ext cx="230188" cy="0"/>
          </a:xfrm>
          <a:prstGeom prst="line">
            <a:avLst/>
          </a:prstGeom>
          <a:noFill/>
          <a:ln w="19050" algn="ctr">
            <a:solidFill>
              <a:srgbClr val="00B0F0"/>
            </a:solidFill>
            <a:round/>
            <a:headEnd/>
            <a:tailEnd/>
          </a:ln>
        </p:spPr>
      </p:cxnSp>
      <p:cxnSp>
        <p:nvCxnSpPr>
          <p:cNvPr id="113700" name="Straight Connector 157"/>
          <p:cNvCxnSpPr>
            <a:cxnSpLocks noChangeShapeType="1"/>
          </p:cNvCxnSpPr>
          <p:nvPr/>
        </p:nvCxnSpPr>
        <p:spPr bwMode="auto">
          <a:xfrm rot="10800000">
            <a:off x="4111625" y="3659188"/>
            <a:ext cx="728663" cy="0"/>
          </a:xfrm>
          <a:prstGeom prst="line">
            <a:avLst/>
          </a:prstGeom>
          <a:noFill/>
          <a:ln w="28575" algn="ctr">
            <a:solidFill>
              <a:srgbClr val="00B0F0"/>
            </a:solidFill>
            <a:round/>
            <a:headEnd/>
            <a:tailEnd/>
          </a:ln>
        </p:spPr>
      </p:cxnSp>
      <p:cxnSp>
        <p:nvCxnSpPr>
          <p:cNvPr id="113701" name="Straight Connector 160"/>
          <p:cNvCxnSpPr>
            <a:cxnSpLocks noChangeShapeType="1"/>
          </p:cNvCxnSpPr>
          <p:nvPr/>
        </p:nvCxnSpPr>
        <p:spPr bwMode="auto">
          <a:xfrm rot="10800000">
            <a:off x="4111625" y="3544888"/>
            <a:ext cx="806450" cy="0"/>
          </a:xfrm>
          <a:prstGeom prst="line">
            <a:avLst/>
          </a:prstGeom>
          <a:noFill/>
          <a:ln w="28575" algn="ctr">
            <a:solidFill>
              <a:srgbClr val="00B0F0"/>
            </a:solidFill>
            <a:round/>
            <a:headEnd/>
            <a:tailEnd/>
          </a:ln>
        </p:spPr>
      </p:cxnSp>
      <p:sp>
        <p:nvSpPr>
          <p:cNvPr id="113702" name="TextBox 163"/>
          <p:cNvSpPr txBox="1">
            <a:spLocks noChangeArrowheads="1"/>
          </p:cNvSpPr>
          <p:nvPr/>
        </p:nvSpPr>
        <p:spPr bwMode="auto">
          <a:xfrm>
            <a:off x="3841750" y="3121025"/>
            <a:ext cx="1038225" cy="274638"/>
          </a:xfrm>
          <a:prstGeom prst="rect">
            <a:avLst/>
          </a:prstGeom>
          <a:noFill/>
          <a:ln w="9525">
            <a:noFill/>
            <a:miter lim="800000"/>
            <a:headEnd/>
            <a:tailEnd/>
          </a:ln>
        </p:spPr>
        <p:txBody>
          <a:bodyPr>
            <a:spAutoFit/>
          </a:bodyPr>
          <a:lstStyle/>
          <a:p>
            <a:r>
              <a:rPr lang="en-US" sz="1200" i="0"/>
              <a:t>Wommack</a:t>
            </a:r>
          </a:p>
        </p:txBody>
      </p:sp>
      <p:cxnSp>
        <p:nvCxnSpPr>
          <p:cNvPr id="113703" name="Straight Connector 164"/>
          <p:cNvCxnSpPr>
            <a:cxnSpLocks noChangeShapeType="1"/>
          </p:cNvCxnSpPr>
          <p:nvPr/>
        </p:nvCxnSpPr>
        <p:spPr bwMode="auto">
          <a:xfrm rot="16200000" flipV="1">
            <a:off x="2229644" y="4428332"/>
            <a:ext cx="230187" cy="0"/>
          </a:xfrm>
          <a:prstGeom prst="line">
            <a:avLst/>
          </a:prstGeom>
          <a:noFill/>
          <a:ln w="19050" algn="ctr">
            <a:solidFill>
              <a:srgbClr val="00B0F0"/>
            </a:solidFill>
            <a:round/>
            <a:headEnd/>
            <a:tailEnd/>
          </a:ln>
        </p:spPr>
      </p:cxnSp>
      <p:cxnSp>
        <p:nvCxnSpPr>
          <p:cNvPr id="113704" name="Straight Connector 165"/>
          <p:cNvCxnSpPr>
            <a:cxnSpLocks noChangeShapeType="1"/>
          </p:cNvCxnSpPr>
          <p:nvPr/>
        </p:nvCxnSpPr>
        <p:spPr bwMode="auto">
          <a:xfrm rot="10800000" flipV="1">
            <a:off x="2344738" y="3659188"/>
            <a:ext cx="1766887" cy="768350"/>
          </a:xfrm>
          <a:prstGeom prst="line">
            <a:avLst/>
          </a:prstGeom>
          <a:noFill/>
          <a:ln w="28575" algn="ctr">
            <a:solidFill>
              <a:srgbClr val="00B0F0"/>
            </a:solidFill>
            <a:round/>
            <a:headEnd/>
            <a:tailEnd/>
          </a:ln>
        </p:spPr>
      </p:cxnSp>
      <p:cxnSp>
        <p:nvCxnSpPr>
          <p:cNvPr id="113705" name="Straight Connector 170"/>
          <p:cNvCxnSpPr>
            <a:cxnSpLocks noChangeShapeType="1"/>
          </p:cNvCxnSpPr>
          <p:nvPr/>
        </p:nvCxnSpPr>
        <p:spPr bwMode="auto">
          <a:xfrm rot="10800000">
            <a:off x="2882900" y="3121025"/>
            <a:ext cx="1228725" cy="423863"/>
          </a:xfrm>
          <a:prstGeom prst="line">
            <a:avLst/>
          </a:prstGeom>
          <a:noFill/>
          <a:ln w="28575" algn="ctr">
            <a:solidFill>
              <a:srgbClr val="00B0F0"/>
            </a:solidFill>
            <a:round/>
            <a:headEnd/>
            <a:tailEnd/>
          </a:ln>
        </p:spPr>
      </p:cxnSp>
      <p:cxnSp>
        <p:nvCxnSpPr>
          <p:cNvPr id="113706" name="Straight Connector 173"/>
          <p:cNvCxnSpPr>
            <a:cxnSpLocks noChangeShapeType="1"/>
          </p:cNvCxnSpPr>
          <p:nvPr/>
        </p:nvCxnSpPr>
        <p:spPr bwMode="auto">
          <a:xfrm rot="5400000" flipH="1" flipV="1">
            <a:off x="2767807" y="3082131"/>
            <a:ext cx="190500" cy="115887"/>
          </a:xfrm>
          <a:prstGeom prst="line">
            <a:avLst/>
          </a:prstGeom>
          <a:noFill/>
          <a:ln w="19050" algn="ctr">
            <a:solidFill>
              <a:srgbClr val="00B0F0"/>
            </a:solidFill>
            <a:round/>
            <a:headEnd/>
            <a:tailEnd/>
          </a:ln>
        </p:spPr>
      </p:cxnSp>
      <p:sp>
        <p:nvSpPr>
          <p:cNvPr id="113707" name="TextBox 175"/>
          <p:cNvSpPr txBox="1">
            <a:spLocks noChangeArrowheads="1"/>
          </p:cNvSpPr>
          <p:nvPr/>
        </p:nvSpPr>
        <p:spPr bwMode="auto">
          <a:xfrm>
            <a:off x="2382838" y="2846388"/>
            <a:ext cx="846137" cy="274637"/>
          </a:xfrm>
          <a:prstGeom prst="rect">
            <a:avLst/>
          </a:prstGeom>
          <a:noFill/>
          <a:ln w="9525">
            <a:noFill/>
            <a:miter lim="800000"/>
            <a:headEnd/>
            <a:tailEnd/>
          </a:ln>
        </p:spPr>
        <p:txBody>
          <a:bodyPr>
            <a:spAutoFit/>
          </a:bodyPr>
          <a:lstStyle/>
          <a:p>
            <a:r>
              <a:rPr lang="en-US" sz="1200" i="0"/>
              <a:t>Wake</a:t>
            </a:r>
          </a:p>
        </p:txBody>
      </p:sp>
      <p:sp>
        <p:nvSpPr>
          <p:cNvPr id="113708" name="TextBox 176"/>
          <p:cNvSpPr txBox="1">
            <a:spLocks noChangeArrowheads="1"/>
          </p:cNvSpPr>
          <p:nvPr/>
        </p:nvSpPr>
        <p:spPr bwMode="auto">
          <a:xfrm>
            <a:off x="1960563" y="4481513"/>
            <a:ext cx="1114425" cy="274637"/>
          </a:xfrm>
          <a:prstGeom prst="rect">
            <a:avLst/>
          </a:prstGeom>
          <a:noFill/>
          <a:ln w="9525">
            <a:noFill/>
            <a:miter lim="800000"/>
            <a:headEnd/>
            <a:tailEnd/>
          </a:ln>
        </p:spPr>
        <p:txBody>
          <a:bodyPr>
            <a:spAutoFit/>
          </a:bodyPr>
          <a:lstStyle/>
          <a:p>
            <a:r>
              <a:rPr lang="en-US" sz="1200" i="0"/>
              <a:t>Cumberland</a:t>
            </a:r>
          </a:p>
        </p:txBody>
      </p:sp>
      <p:grpSp>
        <p:nvGrpSpPr>
          <p:cNvPr id="113709" name="Group 46"/>
          <p:cNvGrpSpPr>
            <a:grpSpLocks/>
          </p:cNvGrpSpPr>
          <p:nvPr/>
        </p:nvGrpSpPr>
        <p:grpSpPr bwMode="auto">
          <a:xfrm>
            <a:off x="6877050" y="5770563"/>
            <a:ext cx="1112838" cy="461962"/>
            <a:chOff x="347450" y="2852925"/>
            <a:chExt cx="1113745" cy="461665"/>
          </a:xfrm>
        </p:grpSpPr>
        <p:sp>
          <p:nvSpPr>
            <p:cNvPr id="48" name="TextBox 47"/>
            <p:cNvSpPr txBox="1"/>
            <p:nvPr/>
          </p:nvSpPr>
          <p:spPr>
            <a:xfrm>
              <a:off x="347450" y="2852925"/>
              <a:ext cx="1113745" cy="46166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1200" i="0" dirty="0">
                  <a:solidFill>
                    <a:srgbClr val="00CC00"/>
                  </a:solidFill>
                </a:rPr>
                <a:t>230 KV</a:t>
              </a:r>
            </a:p>
            <a:p>
              <a:pPr>
                <a:defRPr/>
              </a:pPr>
              <a:r>
                <a:rPr lang="en-US" sz="1200" i="0" dirty="0">
                  <a:solidFill>
                    <a:srgbClr val="00B0F0"/>
                  </a:solidFill>
                </a:rPr>
                <a:t>500 KV</a:t>
              </a:r>
            </a:p>
          </p:txBody>
        </p:sp>
        <p:cxnSp>
          <p:nvCxnSpPr>
            <p:cNvPr id="113714" name="Straight Connector 48"/>
            <p:cNvCxnSpPr>
              <a:cxnSpLocks noChangeShapeType="1"/>
            </p:cNvCxnSpPr>
            <p:nvPr/>
          </p:nvCxnSpPr>
          <p:spPr bwMode="auto">
            <a:xfrm rot="10800000">
              <a:off x="1039960" y="3006545"/>
              <a:ext cx="306021" cy="0"/>
            </a:xfrm>
            <a:prstGeom prst="line">
              <a:avLst/>
            </a:prstGeom>
            <a:noFill/>
            <a:ln w="19050" algn="ctr">
              <a:solidFill>
                <a:srgbClr val="00CC00"/>
              </a:solidFill>
              <a:round/>
              <a:headEnd/>
              <a:tailEnd/>
            </a:ln>
          </p:spPr>
        </p:cxnSp>
        <p:cxnSp>
          <p:nvCxnSpPr>
            <p:cNvPr id="113715" name="Straight Connector 49"/>
            <p:cNvCxnSpPr>
              <a:cxnSpLocks noChangeShapeType="1"/>
            </p:cNvCxnSpPr>
            <p:nvPr/>
          </p:nvCxnSpPr>
          <p:spPr bwMode="auto">
            <a:xfrm>
              <a:off x="1038740" y="3197355"/>
              <a:ext cx="307240" cy="1215"/>
            </a:xfrm>
            <a:prstGeom prst="line">
              <a:avLst/>
            </a:prstGeom>
            <a:noFill/>
            <a:ln w="19050" algn="ctr">
              <a:solidFill>
                <a:srgbClr val="00B0F0"/>
              </a:solidFill>
              <a:round/>
              <a:headEnd/>
              <a:tailEnd/>
            </a:ln>
          </p:spPr>
        </p:cxnSp>
      </p:grpSp>
      <p:cxnSp>
        <p:nvCxnSpPr>
          <p:cNvPr id="113710" name="Straight Connector 50"/>
          <p:cNvCxnSpPr>
            <a:cxnSpLocks noChangeShapeType="1"/>
          </p:cNvCxnSpPr>
          <p:nvPr/>
        </p:nvCxnSpPr>
        <p:spPr bwMode="auto">
          <a:xfrm>
            <a:off x="5224463" y="4581525"/>
            <a:ext cx="654050" cy="153988"/>
          </a:xfrm>
          <a:prstGeom prst="line">
            <a:avLst/>
          </a:prstGeom>
          <a:noFill/>
          <a:ln w="28575" algn="ctr">
            <a:solidFill>
              <a:srgbClr val="00CC00"/>
            </a:solidFill>
            <a:round/>
            <a:headEnd/>
            <a:tailEnd/>
          </a:ln>
        </p:spPr>
      </p:cxnSp>
      <p:cxnSp>
        <p:nvCxnSpPr>
          <p:cNvPr id="113711" name="Straight Connector 51"/>
          <p:cNvCxnSpPr>
            <a:cxnSpLocks noChangeShapeType="1"/>
          </p:cNvCxnSpPr>
          <p:nvPr/>
        </p:nvCxnSpPr>
        <p:spPr bwMode="auto">
          <a:xfrm>
            <a:off x="4918075" y="3582988"/>
            <a:ext cx="1766888" cy="192087"/>
          </a:xfrm>
          <a:prstGeom prst="line">
            <a:avLst/>
          </a:prstGeom>
          <a:noFill/>
          <a:ln w="28575" algn="ctr">
            <a:solidFill>
              <a:srgbClr val="00CC00"/>
            </a:solidFill>
            <a:round/>
            <a:headEnd/>
            <a:tailEnd/>
          </a:ln>
        </p:spPr>
      </p:cxnSp>
      <p:sp>
        <p:nvSpPr>
          <p:cNvPr id="60" name="TextBox 59"/>
          <p:cNvSpPr txBox="1"/>
          <p:nvPr/>
        </p:nvSpPr>
        <p:spPr>
          <a:xfrm>
            <a:off x="1884363" y="1662113"/>
            <a:ext cx="4608512" cy="48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2400" i="0">
                <a:solidFill>
                  <a:srgbClr val="000000"/>
                </a:solidFill>
              </a:rPr>
              <a:t>Total Wind Output: </a:t>
            </a:r>
            <a:r>
              <a:rPr lang="en-US" sz="2400" i="0">
                <a:solidFill>
                  <a:srgbClr val="FF0000"/>
                </a:solidFill>
              </a:rPr>
              <a:t>2500 MW</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56" descr="NCBoundaries.jpg"/>
          <p:cNvPicPr>
            <a:picLocks noChangeAspect="1"/>
          </p:cNvPicPr>
          <p:nvPr/>
        </p:nvPicPr>
        <p:blipFill>
          <a:blip r:embed="rId3"/>
          <a:srcRect/>
          <a:stretch>
            <a:fillRect/>
          </a:stretch>
        </p:blipFill>
        <p:spPr bwMode="auto">
          <a:xfrm>
            <a:off x="1960563" y="2012950"/>
            <a:ext cx="5837237" cy="4757738"/>
          </a:xfrm>
          <a:prstGeom prst="rect">
            <a:avLst/>
          </a:prstGeom>
          <a:noFill/>
          <a:ln w="9525">
            <a:noFill/>
            <a:miter lim="800000"/>
            <a:headEnd/>
            <a:tailEnd/>
          </a:ln>
        </p:spPr>
      </p:pic>
      <p:sp>
        <p:nvSpPr>
          <p:cNvPr id="11571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717A80C-5253-414F-8F78-8C7C6CD29FDF}" type="slidenum">
              <a:rPr lang="en-US" sz="1400" b="0" i="0"/>
              <a:pPr algn="r"/>
              <a:t>50</a:t>
            </a:fld>
            <a:endParaRPr lang="en-US" sz="1400" b="0" i="0"/>
          </a:p>
        </p:txBody>
      </p:sp>
      <p:pic>
        <p:nvPicPr>
          <p:cNvPr id="115715" name="Picture 3" descr="press-release"/>
          <p:cNvPicPr>
            <a:picLocks noChangeAspect="1" noChangeArrowheads="1"/>
          </p:cNvPicPr>
          <p:nvPr/>
        </p:nvPicPr>
        <p:blipFill>
          <a:blip r:embed="rId4">
            <a:lum contrast="6000"/>
          </a:blip>
          <a:srcRect/>
          <a:stretch>
            <a:fillRect/>
          </a:stretch>
        </p:blipFill>
        <p:spPr bwMode="auto">
          <a:xfrm>
            <a:off x="0" y="-304800"/>
            <a:ext cx="9144000" cy="1447800"/>
          </a:xfrm>
          <a:prstGeom prst="rect">
            <a:avLst/>
          </a:prstGeom>
          <a:noFill/>
          <a:ln w="9525">
            <a:noFill/>
            <a:miter lim="800000"/>
            <a:headEnd/>
            <a:tailEnd/>
          </a:ln>
        </p:spPr>
      </p:pic>
      <p:sp>
        <p:nvSpPr>
          <p:cNvPr id="115716" name="Rectangle 4"/>
          <p:cNvSpPr>
            <a:spLocks noGrp="1" noChangeArrowheads="1"/>
          </p:cNvSpPr>
          <p:nvPr>
            <p:ph type="ctrTitle" idx="4294967295"/>
          </p:nvPr>
        </p:nvSpPr>
        <p:spPr>
          <a:xfrm>
            <a:off x="533400" y="900113"/>
            <a:ext cx="8382000" cy="685800"/>
          </a:xfrm>
          <a:solidFill>
            <a:schemeClr val="accent1"/>
          </a:solidFill>
          <a:ln>
            <a:solidFill>
              <a:schemeClr val="tx1"/>
            </a:solidFill>
          </a:ln>
        </p:spPr>
        <p:txBody>
          <a:bodyPr/>
          <a:lstStyle/>
          <a:p>
            <a:pPr eaLnBrk="1" hangingPunct="1"/>
            <a:r>
              <a:rPr lang="en-US" sz="2800" b="1" smtClean="0"/>
              <a:t>Hypothetical NC Off- Shore Wind: Option 3</a:t>
            </a:r>
          </a:p>
        </p:txBody>
      </p:sp>
      <p:cxnSp>
        <p:nvCxnSpPr>
          <p:cNvPr id="115717" name="Straight Connector 62"/>
          <p:cNvCxnSpPr>
            <a:cxnSpLocks noChangeShapeType="1"/>
          </p:cNvCxnSpPr>
          <p:nvPr/>
        </p:nvCxnSpPr>
        <p:spPr bwMode="auto">
          <a:xfrm rot="10800000" flipV="1">
            <a:off x="3419475" y="5924550"/>
            <a:ext cx="192088" cy="153988"/>
          </a:xfrm>
          <a:prstGeom prst="line">
            <a:avLst/>
          </a:prstGeom>
          <a:noFill/>
          <a:ln w="19050" algn="ctr">
            <a:solidFill>
              <a:srgbClr val="00CC00"/>
            </a:solidFill>
            <a:round/>
            <a:headEnd/>
            <a:tailEnd/>
          </a:ln>
        </p:spPr>
      </p:cxnSp>
      <p:cxnSp>
        <p:nvCxnSpPr>
          <p:cNvPr id="115718" name="Straight Connector 64"/>
          <p:cNvCxnSpPr>
            <a:cxnSpLocks noChangeShapeType="1"/>
          </p:cNvCxnSpPr>
          <p:nvPr/>
        </p:nvCxnSpPr>
        <p:spPr bwMode="auto">
          <a:xfrm rot="10800000" flipV="1">
            <a:off x="3381375" y="5540375"/>
            <a:ext cx="268288" cy="1588"/>
          </a:xfrm>
          <a:prstGeom prst="line">
            <a:avLst/>
          </a:prstGeom>
          <a:noFill/>
          <a:ln w="19050" algn="ctr">
            <a:solidFill>
              <a:srgbClr val="00CC00"/>
            </a:solidFill>
            <a:round/>
            <a:headEnd/>
            <a:tailEnd/>
          </a:ln>
        </p:spPr>
      </p:cxnSp>
      <p:cxnSp>
        <p:nvCxnSpPr>
          <p:cNvPr id="115719" name="Straight Connector 70"/>
          <p:cNvCxnSpPr>
            <a:cxnSpLocks noChangeShapeType="1"/>
          </p:cNvCxnSpPr>
          <p:nvPr/>
        </p:nvCxnSpPr>
        <p:spPr bwMode="auto">
          <a:xfrm rot="5400000" flipH="1" flipV="1">
            <a:off x="3208337" y="5791201"/>
            <a:ext cx="498475" cy="0"/>
          </a:xfrm>
          <a:prstGeom prst="line">
            <a:avLst/>
          </a:prstGeom>
          <a:noFill/>
          <a:ln w="28575" algn="ctr">
            <a:solidFill>
              <a:srgbClr val="00CC00"/>
            </a:solidFill>
            <a:round/>
            <a:headEnd/>
            <a:tailEnd/>
          </a:ln>
        </p:spPr>
      </p:cxnSp>
      <p:cxnSp>
        <p:nvCxnSpPr>
          <p:cNvPr id="115720" name="Straight Connector 87"/>
          <p:cNvCxnSpPr>
            <a:cxnSpLocks noChangeShapeType="1"/>
          </p:cNvCxnSpPr>
          <p:nvPr/>
        </p:nvCxnSpPr>
        <p:spPr bwMode="auto">
          <a:xfrm rot="5400000" flipH="1" flipV="1">
            <a:off x="3305175" y="5772151"/>
            <a:ext cx="460375" cy="0"/>
          </a:xfrm>
          <a:prstGeom prst="line">
            <a:avLst/>
          </a:prstGeom>
          <a:noFill/>
          <a:ln w="28575" algn="ctr">
            <a:solidFill>
              <a:srgbClr val="00CC00"/>
            </a:solidFill>
            <a:round/>
            <a:headEnd/>
            <a:tailEnd/>
          </a:ln>
        </p:spPr>
      </p:cxnSp>
      <p:cxnSp>
        <p:nvCxnSpPr>
          <p:cNvPr id="115721" name="Straight Connector 93"/>
          <p:cNvCxnSpPr>
            <a:cxnSpLocks noChangeShapeType="1"/>
          </p:cNvCxnSpPr>
          <p:nvPr/>
        </p:nvCxnSpPr>
        <p:spPr bwMode="auto">
          <a:xfrm>
            <a:off x="3535363" y="6002338"/>
            <a:ext cx="728662" cy="0"/>
          </a:xfrm>
          <a:prstGeom prst="line">
            <a:avLst/>
          </a:prstGeom>
          <a:noFill/>
          <a:ln w="19050" algn="ctr">
            <a:solidFill>
              <a:srgbClr val="FF0000"/>
            </a:solidFill>
            <a:round/>
            <a:headEnd/>
            <a:tailEnd/>
          </a:ln>
        </p:spPr>
      </p:cxnSp>
      <p:sp>
        <p:nvSpPr>
          <p:cNvPr id="115722" name="Oval 94"/>
          <p:cNvSpPr>
            <a:spLocks noChangeArrowheads="1"/>
          </p:cNvSpPr>
          <p:nvPr/>
        </p:nvSpPr>
        <p:spPr bwMode="auto">
          <a:xfrm>
            <a:off x="4273550" y="5929313"/>
            <a:ext cx="152400" cy="152400"/>
          </a:xfrm>
          <a:prstGeom prst="ellipse">
            <a:avLst/>
          </a:prstGeom>
          <a:noFill/>
          <a:ln w="25400" algn="ctr">
            <a:solidFill>
              <a:srgbClr val="FF0000"/>
            </a:solidFill>
            <a:round/>
            <a:headEnd/>
            <a:tailEnd/>
          </a:ln>
        </p:spPr>
        <p:txBody>
          <a:bodyPr/>
          <a:lstStyle/>
          <a:p>
            <a:endParaRPr lang="en-US" i="0"/>
          </a:p>
        </p:txBody>
      </p:sp>
      <p:sp>
        <p:nvSpPr>
          <p:cNvPr id="115723" name="TextBox 95"/>
          <p:cNvSpPr txBox="1">
            <a:spLocks noChangeArrowheads="1"/>
          </p:cNvSpPr>
          <p:nvPr/>
        </p:nvSpPr>
        <p:spPr bwMode="auto">
          <a:xfrm>
            <a:off x="4502150" y="5772150"/>
            <a:ext cx="952500" cy="461963"/>
          </a:xfrm>
          <a:prstGeom prst="rect">
            <a:avLst/>
          </a:prstGeom>
          <a:noFill/>
          <a:ln w="9525">
            <a:noFill/>
            <a:miter lim="800000"/>
            <a:headEnd/>
            <a:tailEnd/>
          </a:ln>
        </p:spPr>
        <p:txBody>
          <a:bodyPr>
            <a:spAutoFit/>
          </a:bodyPr>
          <a:lstStyle/>
          <a:p>
            <a:r>
              <a:rPr lang="en-US" sz="1200" i="0"/>
              <a:t>Southport 375 MW</a:t>
            </a:r>
          </a:p>
        </p:txBody>
      </p:sp>
      <p:sp>
        <p:nvSpPr>
          <p:cNvPr id="115724" name="TextBox 96"/>
          <p:cNvSpPr txBox="1">
            <a:spLocks noChangeArrowheads="1"/>
          </p:cNvSpPr>
          <p:nvPr/>
        </p:nvSpPr>
        <p:spPr bwMode="auto">
          <a:xfrm>
            <a:off x="2651125" y="5387975"/>
            <a:ext cx="806450" cy="274638"/>
          </a:xfrm>
          <a:prstGeom prst="rect">
            <a:avLst/>
          </a:prstGeom>
          <a:noFill/>
          <a:ln w="9525">
            <a:noFill/>
            <a:miter lim="800000"/>
            <a:headEnd/>
            <a:tailEnd/>
          </a:ln>
        </p:spPr>
        <p:txBody>
          <a:bodyPr>
            <a:spAutoFit/>
          </a:bodyPr>
          <a:lstStyle/>
          <a:p>
            <a:r>
              <a:rPr lang="en-US" sz="1200" i="0"/>
              <a:t>Sutton</a:t>
            </a:r>
          </a:p>
        </p:txBody>
      </p:sp>
      <p:cxnSp>
        <p:nvCxnSpPr>
          <p:cNvPr id="115725" name="Straight Connector 97"/>
          <p:cNvCxnSpPr>
            <a:cxnSpLocks noChangeShapeType="1"/>
          </p:cNvCxnSpPr>
          <p:nvPr/>
        </p:nvCxnSpPr>
        <p:spPr bwMode="auto">
          <a:xfrm rot="16200000" flipV="1">
            <a:off x="4456906" y="4658519"/>
            <a:ext cx="192088" cy="190500"/>
          </a:xfrm>
          <a:prstGeom prst="line">
            <a:avLst/>
          </a:prstGeom>
          <a:noFill/>
          <a:ln w="19050" algn="ctr">
            <a:solidFill>
              <a:srgbClr val="00CC00"/>
            </a:solidFill>
            <a:round/>
            <a:headEnd/>
            <a:tailEnd/>
          </a:ln>
        </p:spPr>
      </p:cxnSp>
      <p:cxnSp>
        <p:nvCxnSpPr>
          <p:cNvPr id="115726" name="Straight Connector 99"/>
          <p:cNvCxnSpPr>
            <a:cxnSpLocks noChangeShapeType="1"/>
          </p:cNvCxnSpPr>
          <p:nvPr/>
        </p:nvCxnSpPr>
        <p:spPr bwMode="auto">
          <a:xfrm flipV="1">
            <a:off x="3535363" y="4735513"/>
            <a:ext cx="998537" cy="806450"/>
          </a:xfrm>
          <a:prstGeom prst="line">
            <a:avLst/>
          </a:prstGeom>
          <a:noFill/>
          <a:ln w="28575" algn="ctr">
            <a:solidFill>
              <a:srgbClr val="00CC00"/>
            </a:solidFill>
            <a:round/>
            <a:headEnd/>
            <a:tailEnd/>
          </a:ln>
        </p:spPr>
      </p:cxnSp>
      <p:sp>
        <p:nvSpPr>
          <p:cNvPr id="115727" name="TextBox 101"/>
          <p:cNvSpPr txBox="1">
            <a:spLocks noChangeArrowheads="1"/>
          </p:cNvSpPr>
          <p:nvPr/>
        </p:nvSpPr>
        <p:spPr bwMode="auto">
          <a:xfrm>
            <a:off x="3419475" y="4465638"/>
            <a:ext cx="1152525" cy="274637"/>
          </a:xfrm>
          <a:prstGeom prst="rect">
            <a:avLst/>
          </a:prstGeom>
          <a:noFill/>
          <a:ln w="9525">
            <a:noFill/>
            <a:miter lim="800000"/>
            <a:headEnd/>
            <a:tailEnd/>
          </a:ln>
        </p:spPr>
        <p:txBody>
          <a:bodyPr>
            <a:spAutoFit/>
          </a:bodyPr>
          <a:lstStyle/>
          <a:p>
            <a:r>
              <a:rPr lang="en-US" sz="1200" i="0"/>
              <a:t>Jacksonville</a:t>
            </a:r>
          </a:p>
        </p:txBody>
      </p:sp>
      <p:cxnSp>
        <p:nvCxnSpPr>
          <p:cNvPr id="115728" name="Straight Connector 102"/>
          <p:cNvCxnSpPr>
            <a:cxnSpLocks noChangeShapeType="1"/>
          </p:cNvCxnSpPr>
          <p:nvPr/>
        </p:nvCxnSpPr>
        <p:spPr bwMode="auto">
          <a:xfrm>
            <a:off x="5878513" y="4735513"/>
            <a:ext cx="728662" cy="0"/>
          </a:xfrm>
          <a:prstGeom prst="line">
            <a:avLst/>
          </a:prstGeom>
          <a:noFill/>
          <a:ln w="19050" algn="ctr">
            <a:solidFill>
              <a:srgbClr val="FF0000"/>
            </a:solidFill>
            <a:round/>
            <a:headEnd/>
            <a:tailEnd/>
          </a:ln>
        </p:spPr>
      </p:cxnSp>
      <p:sp>
        <p:nvSpPr>
          <p:cNvPr id="115729" name="Oval 103"/>
          <p:cNvSpPr>
            <a:spLocks noChangeArrowheads="1"/>
          </p:cNvSpPr>
          <p:nvPr/>
        </p:nvSpPr>
        <p:spPr bwMode="auto">
          <a:xfrm>
            <a:off x="6616700" y="4657725"/>
            <a:ext cx="152400" cy="152400"/>
          </a:xfrm>
          <a:prstGeom prst="ellipse">
            <a:avLst/>
          </a:prstGeom>
          <a:noFill/>
          <a:ln w="25400" algn="ctr">
            <a:solidFill>
              <a:srgbClr val="FF0000"/>
            </a:solidFill>
            <a:round/>
            <a:headEnd/>
            <a:tailEnd/>
          </a:ln>
        </p:spPr>
        <p:txBody>
          <a:bodyPr/>
          <a:lstStyle/>
          <a:p>
            <a:endParaRPr lang="en-US" i="0"/>
          </a:p>
        </p:txBody>
      </p:sp>
      <p:sp>
        <p:nvSpPr>
          <p:cNvPr id="115730" name="TextBox 104"/>
          <p:cNvSpPr txBox="1">
            <a:spLocks noChangeArrowheads="1"/>
          </p:cNvSpPr>
          <p:nvPr/>
        </p:nvSpPr>
        <p:spPr bwMode="auto">
          <a:xfrm>
            <a:off x="6845300" y="4541838"/>
            <a:ext cx="952500" cy="461962"/>
          </a:xfrm>
          <a:prstGeom prst="rect">
            <a:avLst/>
          </a:prstGeom>
          <a:noFill/>
          <a:ln w="9525">
            <a:noFill/>
            <a:miter lim="800000"/>
            <a:headEnd/>
            <a:tailEnd/>
          </a:ln>
        </p:spPr>
        <p:txBody>
          <a:bodyPr>
            <a:spAutoFit/>
          </a:bodyPr>
          <a:lstStyle/>
          <a:p>
            <a:r>
              <a:rPr lang="en-US" sz="1200" i="0"/>
              <a:t>Morehead 1000 MW</a:t>
            </a:r>
          </a:p>
        </p:txBody>
      </p:sp>
      <p:cxnSp>
        <p:nvCxnSpPr>
          <p:cNvPr id="115731" name="Straight Connector 105"/>
          <p:cNvCxnSpPr>
            <a:cxnSpLocks noChangeShapeType="1"/>
          </p:cNvCxnSpPr>
          <p:nvPr/>
        </p:nvCxnSpPr>
        <p:spPr bwMode="auto">
          <a:xfrm rot="5400000" flipH="1" flipV="1">
            <a:off x="5762626" y="4732337"/>
            <a:ext cx="228600" cy="3175"/>
          </a:xfrm>
          <a:prstGeom prst="line">
            <a:avLst/>
          </a:prstGeom>
          <a:noFill/>
          <a:ln w="19050" algn="ctr">
            <a:solidFill>
              <a:srgbClr val="00CC00"/>
            </a:solidFill>
            <a:round/>
            <a:headEnd/>
            <a:tailEnd/>
          </a:ln>
        </p:spPr>
      </p:cxnSp>
      <p:cxnSp>
        <p:nvCxnSpPr>
          <p:cNvPr id="115732" name="Straight Connector 107"/>
          <p:cNvCxnSpPr>
            <a:cxnSpLocks noChangeShapeType="1"/>
          </p:cNvCxnSpPr>
          <p:nvPr/>
        </p:nvCxnSpPr>
        <p:spPr bwMode="auto">
          <a:xfrm rot="10800000" flipV="1">
            <a:off x="5148263" y="4503738"/>
            <a:ext cx="153987" cy="153987"/>
          </a:xfrm>
          <a:prstGeom prst="line">
            <a:avLst/>
          </a:prstGeom>
          <a:noFill/>
          <a:ln w="19050" algn="ctr">
            <a:solidFill>
              <a:srgbClr val="00CC00"/>
            </a:solidFill>
            <a:round/>
            <a:headEnd/>
            <a:tailEnd/>
          </a:ln>
        </p:spPr>
      </p:cxnSp>
      <p:cxnSp>
        <p:nvCxnSpPr>
          <p:cNvPr id="115733" name="Straight Connector 108"/>
          <p:cNvCxnSpPr>
            <a:cxnSpLocks noChangeShapeType="1"/>
          </p:cNvCxnSpPr>
          <p:nvPr/>
        </p:nvCxnSpPr>
        <p:spPr bwMode="auto">
          <a:xfrm>
            <a:off x="5224463" y="4581525"/>
            <a:ext cx="654050" cy="153988"/>
          </a:xfrm>
          <a:prstGeom prst="line">
            <a:avLst/>
          </a:prstGeom>
          <a:noFill/>
          <a:ln w="19050" algn="ctr">
            <a:solidFill>
              <a:srgbClr val="00CC00"/>
            </a:solidFill>
            <a:round/>
            <a:headEnd/>
            <a:tailEnd/>
          </a:ln>
        </p:spPr>
      </p:cxnSp>
      <p:sp>
        <p:nvSpPr>
          <p:cNvPr id="115734" name="TextBox 118"/>
          <p:cNvSpPr txBox="1">
            <a:spLocks noChangeArrowheads="1"/>
          </p:cNvSpPr>
          <p:nvPr/>
        </p:nvSpPr>
        <p:spPr bwMode="auto">
          <a:xfrm>
            <a:off x="4879975" y="4695825"/>
            <a:ext cx="998538" cy="274638"/>
          </a:xfrm>
          <a:prstGeom prst="rect">
            <a:avLst/>
          </a:prstGeom>
          <a:noFill/>
          <a:ln w="9525">
            <a:noFill/>
            <a:miter lim="800000"/>
            <a:headEnd/>
            <a:tailEnd/>
          </a:ln>
        </p:spPr>
        <p:txBody>
          <a:bodyPr>
            <a:spAutoFit/>
          </a:bodyPr>
          <a:lstStyle/>
          <a:p>
            <a:r>
              <a:rPr lang="en-US" sz="1200" i="0"/>
              <a:t>Havelock</a:t>
            </a:r>
          </a:p>
        </p:txBody>
      </p:sp>
      <p:cxnSp>
        <p:nvCxnSpPr>
          <p:cNvPr id="115735" name="Straight Connector 119"/>
          <p:cNvCxnSpPr>
            <a:cxnSpLocks noChangeShapeType="1"/>
          </p:cNvCxnSpPr>
          <p:nvPr/>
        </p:nvCxnSpPr>
        <p:spPr bwMode="auto">
          <a:xfrm rot="5400000" flipH="1" flipV="1">
            <a:off x="4744244" y="3448844"/>
            <a:ext cx="346075" cy="230187"/>
          </a:xfrm>
          <a:prstGeom prst="line">
            <a:avLst/>
          </a:prstGeom>
          <a:noFill/>
          <a:ln w="19050" algn="ctr">
            <a:solidFill>
              <a:srgbClr val="00CC00"/>
            </a:solidFill>
            <a:round/>
            <a:headEnd/>
            <a:tailEnd/>
          </a:ln>
        </p:spPr>
      </p:cxnSp>
      <p:sp>
        <p:nvSpPr>
          <p:cNvPr id="115736" name="TextBox 123"/>
          <p:cNvSpPr txBox="1">
            <a:spLocks noChangeArrowheads="1"/>
          </p:cNvSpPr>
          <p:nvPr/>
        </p:nvSpPr>
        <p:spPr bwMode="auto">
          <a:xfrm>
            <a:off x="4992688" y="3290888"/>
            <a:ext cx="1000125" cy="274637"/>
          </a:xfrm>
          <a:prstGeom prst="rect">
            <a:avLst/>
          </a:prstGeom>
          <a:noFill/>
          <a:ln w="9525">
            <a:noFill/>
            <a:miter lim="800000"/>
            <a:headEnd/>
            <a:tailEnd/>
          </a:ln>
        </p:spPr>
        <p:txBody>
          <a:bodyPr>
            <a:spAutoFit/>
          </a:bodyPr>
          <a:lstStyle/>
          <a:p>
            <a:r>
              <a:rPr lang="en-US" sz="1200" i="0"/>
              <a:t>New Bern</a:t>
            </a:r>
          </a:p>
        </p:txBody>
      </p:sp>
      <p:cxnSp>
        <p:nvCxnSpPr>
          <p:cNvPr id="115737" name="Straight Connector 124"/>
          <p:cNvCxnSpPr>
            <a:cxnSpLocks noChangeShapeType="1"/>
          </p:cNvCxnSpPr>
          <p:nvPr/>
        </p:nvCxnSpPr>
        <p:spPr bwMode="auto">
          <a:xfrm>
            <a:off x="6684963" y="3660775"/>
            <a:ext cx="728662" cy="0"/>
          </a:xfrm>
          <a:prstGeom prst="line">
            <a:avLst/>
          </a:prstGeom>
          <a:noFill/>
          <a:ln w="19050" algn="ctr">
            <a:solidFill>
              <a:srgbClr val="FF0000"/>
            </a:solidFill>
            <a:round/>
            <a:headEnd/>
            <a:tailEnd/>
          </a:ln>
        </p:spPr>
      </p:cxnSp>
      <p:sp>
        <p:nvSpPr>
          <p:cNvPr id="115738" name="Oval 125"/>
          <p:cNvSpPr>
            <a:spLocks noChangeArrowheads="1"/>
          </p:cNvSpPr>
          <p:nvPr/>
        </p:nvSpPr>
        <p:spPr bwMode="auto">
          <a:xfrm>
            <a:off x="7423150" y="3582988"/>
            <a:ext cx="152400" cy="152400"/>
          </a:xfrm>
          <a:prstGeom prst="ellipse">
            <a:avLst/>
          </a:prstGeom>
          <a:noFill/>
          <a:ln w="25400" algn="ctr">
            <a:solidFill>
              <a:srgbClr val="FF0000"/>
            </a:solidFill>
            <a:round/>
            <a:headEnd/>
            <a:tailEnd/>
          </a:ln>
        </p:spPr>
        <p:txBody>
          <a:bodyPr/>
          <a:lstStyle/>
          <a:p>
            <a:endParaRPr lang="en-US" i="0"/>
          </a:p>
        </p:txBody>
      </p:sp>
      <p:sp>
        <p:nvSpPr>
          <p:cNvPr id="115739" name="TextBox 126"/>
          <p:cNvSpPr txBox="1">
            <a:spLocks noChangeArrowheads="1"/>
          </p:cNvSpPr>
          <p:nvPr/>
        </p:nvSpPr>
        <p:spPr bwMode="auto">
          <a:xfrm>
            <a:off x="7651750" y="3467100"/>
            <a:ext cx="952500" cy="461963"/>
          </a:xfrm>
          <a:prstGeom prst="rect">
            <a:avLst/>
          </a:prstGeom>
          <a:noFill/>
          <a:ln w="9525">
            <a:noFill/>
            <a:miter lim="800000"/>
            <a:headEnd/>
            <a:tailEnd/>
          </a:ln>
        </p:spPr>
        <p:txBody>
          <a:bodyPr>
            <a:spAutoFit/>
          </a:bodyPr>
          <a:lstStyle/>
          <a:p>
            <a:r>
              <a:rPr lang="en-US" sz="1200" i="0"/>
              <a:t>Bayboro</a:t>
            </a:r>
            <a:br>
              <a:rPr lang="en-US" sz="1200" i="0"/>
            </a:br>
            <a:r>
              <a:rPr lang="en-US" sz="1200" i="0"/>
              <a:t>625 MW</a:t>
            </a:r>
          </a:p>
        </p:txBody>
      </p:sp>
      <p:cxnSp>
        <p:nvCxnSpPr>
          <p:cNvPr id="115740" name="Straight Connector 127"/>
          <p:cNvCxnSpPr>
            <a:cxnSpLocks noChangeShapeType="1"/>
          </p:cNvCxnSpPr>
          <p:nvPr/>
        </p:nvCxnSpPr>
        <p:spPr bwMode="auto">
          <a:xfrm rot="5400000" flipH="1" flipV="1">
            <a:off x="6569869" y="3659982"/>
            <a:ext cx="230187" cy="0"/>
          </a:xfrm>
          <a:prstGeom prst="line">
            <a:avLst/>
          </a:prstGeom>
          <a:noFill/>
          <a:ln w="19050" algn="ctr">
            <a:solidFill>
              <a:srgbClr val="00CC00"/>
            </a:solidFill>
            <a:round/>
            <a:headEnd/>
            <a:tailEnd/>
          </a:ln>
        </p:spPr>
      </p:cxnSp>
      <p:cxnSp>
        <p:nvCxnSpPr>
          <p:cNvPr id="115741" name="Straight Connector 134"/>
          <p:cNvCxnSpPr>
            <a:cxnSpLocks noChangeShapeType="1"/>
          </p:cNvCxnSpPr>
          <p:nvPr/>
        </p:nvCxnSpPr>
        <p:spPr bwMode="auto">
          <a:xfrm rot="16200000" flipH="1">
            <a:off x="4572000" y="3929063"/>
            <a:ext cx="960437" cy="344488"/>
          </a:xfrm>
          <a:prstGeom prst="line">
            <a:avLst/>
          </a:prstGeom>
          <a:noFill/>
          <a:ln w="28575" algn="ctr">
            <a:solidFill>
              <a:srgbClr val="00CC00"/>
            </a:solidFill>
            <a:round/>
            <a:headEnd/>
            <a:tailEnd/>
          </a:ln>
        </p:spPr>
      </p:cxnSp>
      <p:cxnSp>
        <p:nvCxnSpPr>
          <p:cNvPr id="115742" name="Straight Connector 137"/>
          <p:cNvCxnSpPr>
            <a:cxnSpLocks noChangeShapeType="1"/>
          </p:cNvCxnSpPr>
          <p:nvPr/>
        </p:nvCxnSpPr>
        <p:spPr bwMode="auto">
          <a:xfrm>
            <a:off x="4956175" y="3505200"/>
            <a:ext cx="1728788" cy="192088"/>
          </a:xfrm>
          <a:prstGeom prst="line">
            <a:avLst/>
          </a:prstGeom>
          <a:noFill/>
          <a:ln w="28575" algn="ctr">
            <a:solidFill>
              <a:srgbClr val="00CC00"/>
            </a:solidFill>
            <a:round/>
            <a:headEnd/>
            <a:tailEnd/>
          </a:ln>
        </p:spPr>
      </p:cxnSp>
      <p:cxnSp>
        <p:nvCxnSpPr>
          <p:cNvPr id="115743" name="Straight Connector 140"/>
          <p:cNvCxnSpPr>
            <a:cxnSpLocks noChangeShapeType="1"/>
          </p:cNvCxnSpPr>
          <p:nvPr/>
        </p:nvCxnSpPr>
        <p:spPr bwMode="auto">
          <a:xfrm>
            <a:off x="6376988" y="3505200"/>
            <a:ext cx="307975" cy="114300"/>
          </a:xfrm>
          <a:prstGeom prst="line">
            <a:avLst/>
          </a:prstGeom>
          <a:noFill/>
          <a:ln w="28575" algn="ctr">
            <a:solidFill>
              <a:srgbClr val="00CC00"/>
            </a:solidFill>
            <a:round/>
            <a:headEnd/>
            <a:tailEnd/>
          </a:ln>
        </p:spPr>
      </p:cxnSp>
      <p:cxnSp>
        <p:nvCxnSpPr>
          <p:cNvPr id="115744" name="Straight Connector 142"/>
          <p:cNvCxnSpPr>
            <a:cxnSpLocks noChangeShapeType="1"/>
          </p:cNvCxnSpPr>
          <p:nvPr/>
        </p:nvCxnSpPr>
        <p:spPr bwMode="auto">
          <a:xfrm rot="5400000" flipH="1" flipV="1">
            <a:off x="6280944" y="3448844"/>
            <a:ext cx="153988" cy="114300"/>
          </a:xfrm>
          <a:prstGeom prst="line">
            <a:avLst/>
          </a:prstGeom>
          <a:noFill/>
          <a:ln w="19050" algn="ctr">
            <a:solidFill>
              <a:srgbClr val="00CC00"/>
            </a:solidFill>
            <a:round/>
            <a:headEnd/>
            <a:tailEnd/>
          </a:ln>
        </p:spPr>
      </p:cxnSp>
      <p:cxnSp>
        <p:nvCxnSpPr>
          <p:cNvPr id="115745" name="Straight Connector 148"/>
          <p:cNvCxnSpPr>
            <a:cxnSpLocks noChangeShapeType="1"/>
          </p:cNvCxnSpPr>
          <p:nvPr/>
        </p:nvCxnSpPr>
        <p:spPr bwMode="auto">
          <a:xfrm>
            <a:off x="4149725" y="2890838"/>
            <a:ext cx="193675" cy="0"/>
          </a:xfrm>
          <a:prstGeom prst="line">
            <a:avLst/>
          </a:prstGeom>
          <a:noFill/>
          <a:ln w="19050" algn="ctr">
            <a:solidFill>
              <a:srgbClr val="00CC00"/>
            </a:solidFill>
            <a:round/>
            <a:headEnd/>
            <a:tailEnd/>
          </a:ln>
        </p:spPr>
      </p:cxnSp>
      <p:cxnSp>
        <p:nvCxnSpPr>
          <p:cNvPr id="115746" name="Straight Connector 150"/>
          <p:cNvCxnSpPr>
            <a:cxnSpLocks noChangeShapeType="1"/>
          </p:cNvCxnSpPr>
          <p:nvPr/>
        </p:nvCxnSpPr>
        <p:spPr bwMode="auto">
          <a:xfrm>
            <a:off x="4225925" y="2890838"/>
            <a:ext cx="730250" cy="576262"/>
          </a:xfrm>
          <a:prstGeom prst="line">
            <a:avLst/>
          </a:prstGeom>
          <a:noFill/>
          <a:ln w="28575" algn="ctr">
            <a:solidFill>
              <a:srgbClr val="00CC00"/>
            </a:solidFill>
            <a:round/>
            <a:headEnd/>
            <a:tailEnd/>
          </a:ln>
        </p:spPr>
      </p:cxnSp>
      <p:sp>
        <p:nvSpPr>
          <p:cNvPr id="115747" name="TextBox 153"/>
          <p:cNvSpPr txBox="1">
            <a:spLocks noChangeArrowheads="1"/>
          </p:cNvSpPr>
          <p:nvPr/>
        </p:nvSpPr>
        <p:spPr bwMode="auto">
          <a:xfrm>
            <a:off x="3419475" y="2584450"/>
            <a:ext cx="1574800" cy="274638"/>
          </a:xfrm>
          <a:prstGeom prst="rect">
            <a:avLst/>
          </a:prstGeom>
          <a:noFill/>
          <a:ln w="9525">
            <a:noFill/>
            <a:miter lim="800000"/>
            <a:headEnd/>
            <a:tailEnd/>
          </a:ln>
        </p:spPr>
        <p:txBody>
          <a:bodyPr>
            <a:spAutoFit/>
          </a:bodyPr>
          <a:lstStyle/>
          <a:p>
            <a:r>
              <a:rPr lang="en-US" sz="1200" i="0"/>
              <a:t>Greenville West</a:t>
            </a:r>
          </a:p>
        </p:txBody>
      </p:sp>
      <p:grpSp>
        <p:nvGrpSpPr>
          <p:cNvPr id="115748" name="Group 37"/>
          <p:cNvGrpSpPr>
            <a:grpSpLocks/>
          </p:cNvGrpSpPr>
          <p:nvPr/>
        </p:nvGrpSpPr>
        <p:grpSpPr bwMode="auto">
          <a:xfrm>
            <a:off x="6877050" y="5770563"/>
            <a:ext cx="1112838" cy="461962"/>
            <a:chOff x="347450" y="2852925"/>
            <a:chExt cx="1113745" cy="461665"/>
          </a:xfrm>
        </p:grpSpPr>
        <p:sp>
          <p:nvSpPr>
            <p:cNvPr id="39" name="TextBox 38"/>
            <p:cNvSpPr txBox="1"/>
            <p:nvPr/>
          </p:nvSpPr>
          <p:spPr>
            <a:xfrm>
              <a:off x="347450" y="2852925"/>
              <a:ext cx="1113745" cy="46166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1200" i="0" dirty="0">
                  <a:solidFill>
                    <a:srgbClr val="00CC00"/>
                  </a:solidFill>
                </a:rPr>
                <a:t>230 KV</a:t>
              </a:r>
            </a:p>
            <a:p>
              <a:pPr>
                <a:defRPr/>
              </a:pPr>
              <a:r>
                <a:rPr lang="en-US" sz="1200" i="0" dirty="0">
                  <a:solidFill>
                    <a:srgbClr val="00B0F0"/>
                  </a:solidFill>
                </a:rPr>
                <a:t>500 KV</a:t>
              </a:r>
            </a:p>
          </p:txBody>
        </p:sp>
        <p:cxnSp>
          <p:nvCxnSpPr>
            <p:cNvPr id="115753" name="Straight Connector 39"/>
            <p:cNvCxnSpPr>
              <a:cxnSpLocks noChangeShapeType="1"/>
            </p:cNvCxnSpPr>
            <p:nvPr/>
          </p:nvCxnSpPr>
          <p:spPr bwMode="auto">
            <a:xfrm rot="10800000">
              <a:off x="1039960" y="3006545"/>
              <a:ext cx="306021" cy="0"/>
            </a:xfrm>
            <a:prstGeom prst="line">
              <a:avLst/>
            </a:prstGeom>
            <a:noFill/>
            <a:ln w="19050" algn="ctr">
              <a:solidFill>
                <a:srgbClr val="00CC00"/>
              </a:solidFill>
              <a:round/>
              <a:headEnd/>
              <a:tailEnd/>
            </a:ln>
          </p:spPr>
        </p:cxnSp>
        <p:cxnSp>
          <p:nvCxnSpPr>
            <p:cNvPr id="115754" name="Straight Connector 40"/>
            <p:cNvCxnSpPr>
              <a:cxnSpLocks noChangeShapeType="1"/>
            </p:cNvCxnSpPr>
            <p:nvPr/>
          </p:nvCxnSpPr>
          <p:spPr bwMode="auto">
            <a:xfrm>
              <a:off x="1038740" y="3197355"/>
              <a:ext cx="307240" cy="1215"/>
            </a:xfrm>
            <a:prstGeom prst="line">
              <a:avLst/>
            </a:prstGeom>
            <a:noFill/>
            <a:ln w="19050" algn="ctr">
              <a:solidFill>
                <a:srgbClr val="00B0F0"/>
              </a:solidFill>
              <a:round/>
              <a:headEnd/>
              <a:tailEnd/>
            </a:ln>
          </p:spPr>
        </p:cxnSp>
      </p:grpSp>
      <p:cxnSp>
        <p:nvCxnSpPr>
          <p:cNvPr id="115749" name="Straight Connector 44"/>
          <p:cNvCxnSpPr>
            <a:cxnSpLocks noChangeShapeType="1"/>
          </p:cNvCxnSpPr>
          <p:nvPr/>
        </p:nvCxnSpPr>
        <p:spPr bwMode="auto">
          <a:xfrm>
            <a:off x="5186363" y="4619625"/>
            <a:ext cx="692150" cy="153988"/>
          </a:xfrm>
          <a:prstGeom prst="line">
            <a:avLst/>
          </a:prstGeom>
          <a:noFill/>
          <a:ln w="28575" algn="ctr">
            <a:solidFill>
              <a:srgbClr val="00CC00"/>
            </a:solidFill>
            <a:round/>
            <a:headEnd/>
            <a:tailEnd/>
          </a:ln>
        </p:spPr>
      </p:cxnSp>
      <p:cxnSp>
        <p:nvCxnSpPr>
          <p:cNvPr id="115750" name="Straight Connector 42"/>
          <p:cNvCxnSpPr>
            <a:cxnSpLocks noChangeShapeType="1"/>
          </p:cNvCxnSpPr>
          <p:nvPr/>
        </p:nvCxnSpPr>
        <p:spPr bwMode="auto">
          <a:xfrm>
            <a:off x="5262563" y="4543425"/>
            <a:ext cx="615950" cy="152400"/>
          </a:xfrm>
          <a:prstGeom prst="line">
            <a:avLst/>
          </a:prstGeom>
          <a:noFill/>
          <a:ln w="28575" algn="ctr">
            <a:solidFill>
              <a:srgbClr val="00CC00"/>
            </a:solidFill>
            <a:round/>
            <a:headEnd/>
            <a:tailEnd/>
          </a:ln>
        </p:spPr>
      </p:cxnSp>
      <p:sp>
        <p:nvSpPr>
          <p:cNvPr id="60" name="TextBox 59"/>
          <p:cNvSpPr txBox="1"/>
          <p:nvPr/>
        </p:nvSpPr>
        <p:spPr>
          <a:xfrm>
            <a:off x="1884363" y="1662113"/>
            <a:ext cx="4608512" cy="48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en-US" sz="2400" i="0">
                <a:solidFill>
                  <a:srgbClr val="000000"/>
                </a:solidFill>
              </a:rPr>
              <a:t>Total Wind Output: </a:t>
            </a:r>
            <a:r>
              <a:rPr lang="en-US" sz="2400" i="0">
                <a:solidFill>
                  <a:srgbClr val="FF0000"/>
                </a:solidFill>
              </a:rPr>
              <a:t>2000 MW</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ED1990B7-06E7-4843-A9B3-6681876EEF0F}" type="slidenum">
              <a:rPr lang="en-US" sz="1400" b="0" i="0"/>
              <a:pPr algn="r"/>
              <a:t>51</a:t>
            </a:fld>
            <a:endParaRPr lang="en-US" sz="1400" b="0" i="0"/>
          </a:p>
        </p:txBody>
      </p:sp>
      <p:sp>
        <p:nvSpPr>
          <p:cNvPr id="11776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DA4BB397-3EB3-4FF2-8CC3-539095FB819E}" type="slidenum">
              <a:rPr lang="en-US" sz="1400" b="0" i="0"/>
              <a:pPr algn="r"/>
              <a:t>51</a:t>
            </a:fld>
            <a:endParaRPr lang="en-US" sz="1400" b="0" i="0"/>
          </a:p>
        </p:txBody>
      </p:sp>
      <p:pic>
        <p:nvPicPr>
          <p:cNvPr id="117763"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17764" name="Subtitle 6"/>
          <p:cNvSpPr>
            <a:spLocks noGrp="1"/>
          </p:cNvSpPr>
          <p:nvPr>
            <p:ph type="subTitle" idx="4294967295"/>
          </p:nvPr>
        </p:nvSpPr>
        <p:spPr>
          <a:xfrm>
            <a:off x="419100" y="2238375"/>
            <a:ext cx="8382000" cy="4038600"/>
          </a:xfrm>
        </p:spPr>
        <p:txBody>
          <a:bodyPr/>
          <a:lstStyle/>
          <a:p>
            <a:pPr marL="515938" indent="-349250">
              <a:lnSpc>
                <a:spcPct val="90000"/>
              </a:lnSpc>
              <a:buFontTx/>
              <a:buNone/>
              <a:tabLst>
                <a:tab pos="965200" algn="l"/>
              </a:tabLst>
            </a:pPr>
            <a:r>
              <a:rPr lang="en-US" sz="2800" b="1" i="1" u="sng" smtClean="0"/>
              <a:t>Duke</a:t>
            </a:r>
          </a:p>
          <a:p>
            <a:pPr marL="515938" indent="-349250">
              <a:lnSpc>
                <a:spcPct val="90000"/>
              </a:lnSpc>
              <a:buFontTx/>
              <a:buNone/>
              <a:tabLst>
                <a:tab pos="965200" algn="l"/>
              </a:tabLst>
            </a:pPr>
            <a:r>
              <a:rPr lang="en-US" smtClean="0"/>
              <a:t>No previously unidentified issues</a:t>
            </a:r>
          </a:p>
          <a:p>
            <a:pPr marL="515938" indent="-349250">
              <a:lnSpc>
                <a:spcPct val="90000"/>
              </a:lnSpc>
              <a:buFont typeface="Wingdings" pitchFamily="2" charset="2"/>
              <a:buChar char="Ø"/>
              <a:tabLst>
                <a:tab pos="965200" algn="l"/>
              </a:tabLst>
            </a:pPr>
            <a:r>
              <a:rPr lang="en-US" sz="2400" smtClean="0"/>
              <a:t>Norman 230 kV line</a:t>
            </a:r>
          </a:p>
          <a:p>
            <a:pPr marL="973138" lvl="1" indent="-349250">
              <a:lnSpc>
                <a:spcPct val="90000"/>
              </a:lnSpc>
              <a:buFont typeface="Arial" charset="0"/>
              <a:buChar char="-"/>
              <a:tabLst>
                <a:tab pos="965200" algn="l"/>
              </a:tabLst>
            </a:pPr>
            <a:r>
              <a:rPr lang="en-US" sz="2000" smtClean="0"/>
              <a:t>Accelerated from 2018 to 2015</a:t>
            </a:r>
            <a:br>
              <a:rPr lang="en-US" sz="2000" smtClean="0"/>
            </a:br>
            <a:endParaRPr lang="en-US" sz="2000" smtClean="0"/>
          </a:p>
          <a:p>
            <a:pPr marL="515938" indent="-349250">
              <a:lnSpc>
                <a:spcPct val="90000"/>
              </a:lnSpc>
              <a:buFont typeface="Wingdings" pitchFamily="2" charset="2"/>
              <a:buChar char="Ø"/>
              <a:tabLst>
                <a:tab pos="965200" algn="l"/>
              </a:tabLst>
            </a:pPr>
            <a:r>
              <a:rPr lang="en-US" sz="2400" smtClean="0"/>
              <a:t>Sadler 230/100 kV transformer</a:t>
            </a:r>
          </a:p>
          <a:p>
            <a:pPr marL="973138" lvl="1" indent="-349250">
              <a:lnSpc>
                <a:spcPct val="90000"/>
              </a:lnSpc>
              <a:buFont typeface="Arial" charset="0"/>
              <a:buChar char="-"/>
              <a:tabLst>
                <a:tab pos="965200" algn="l"/>
              </a:tabLst>
            </a:pPr>
            <a:r>
              <a:rPr lang="en-US" sz="2000" smtClean="0"/>
              <a:t>Pushed outside of planning window</a:t>
            </a:r>
            <a:br>
              <a:rPr lang="en-US" sz="2000" smtClean="0"/>
            </a:br>
            <a:endParaRPr lang="en-US" sz="2400" smtClean="0"/>
          </a:p>
          <a:p>
            <a:pPr marL="515938" indent="-349250">
              <a:lnSpc>
                <a:spcPct val="90000"/>
              </a:lnSpc>
              <a:buFont typeface="Wingdings" pitchFamily="2" charset="2"/>
              <a:buChar char="Ø"/>
              <a:tabLst>
                <a:tab pos="965200" algn="l"/>
              </a:tabLst>
            </a:pPr>
            <a:r>
              <a:rPr lang="en-US" sz="2400" smtClean="0"/>
              <a:t>London Creek 230 kV line</a:t>
            </a:r>
          </a:p>
          <a:p>
            <a:pPr marL="973138" lvl="1" indent="-349250">
              <a:lnSpc>
                <a:spcPct val="90000"/>
              </a:lnSpc>
              <a:buFont typeface="Arial" charset="0"/>
              <a:buChar char="-"/>
              <a:tabLst>
                <a:tab pos="965200" algn="l"/>
              </a:tabLst>
            </a:pPr>
            <a:r>
              <a:rPr lang="en-US" sz="2000" smtClean="0"/>
              <a:t>Pushed outside of planning window</a:t>
            </a:r>
            <a:endParaRPr lang="en-US" sz="2400" smtClean="0"/>
          </a:p>
          <a:p>
            <a:pPr marL="973138" lvl="1" indent="-349250">
              <a:lnSpc>
                <a:spcPct val="90000"/>
              </a:lnSpc>
              <a:buFontTx/>
              <a:buNone/>
              <a:tabLst>
                <a:tab pos="965200" algn="l"/>
              </a:tabLst>
            </a:pPr>
            <a:endParaRPr lang="en-US" smtClean="0"/>
          </a:p>
        </p:txBody>
      </p:sp>
      <p:sp>
        <p:nvSpPr>
          <p:cNvPr id="325637" name="Rectangle 3"/>
          <p:cNvSpPr>
            <a:spLocks noChangeArrowheads="1"/>
          </p:cNvSpPr>
          <p:nvPr/>
        </p:nvSpPr>
        <p:spPr bwMode="auto">
          <a:xfrm>
            <a:off x="533400" y="1295400"/>
            <a:ext cx="8229600" cy="827088"/>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Preliminary </a:t>
            </a:r>
            <a:r>
              <a:rPr lang="en-US" sz="3200" i="0">
                <a:solidFill>
                  <a:schemeClr val="tx2"/>
                </a:solidFill>
              </a:rPr>
              <a:t>NC Off- Shore</a:t>
            </a:r>
            <a:r>
              <a:rPr lang="en-US"/>
              <a:t> </a:t>
            </a:r>
            <a:r>
              <a:rPr lang="en-US" sz="3200" i="0"/>
              <a:t>Wind Results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48CE5F7A-0893-4C18-AD62-E2AFA9D4CA66}" type="slidenum">
              <a:rPr lang="en-US" sz="1400" b="0" i="0"/>
              <a:pPr algn="r"/>
              <a:t>52</a:t>
            </a:fld>
            <a:endParaRPr lang="en-US" sz="1400" b="0" i="0"/>
          </a:p>
        </p:txBody>
      </p:sp>
      <p:sp>
        <p:nvSpPr>
          <p:cNvPr id="11981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27D99E1-1EDB-47E4-B0BF-2482B98DD6E1}" type="slidenum">
              <a:rPr lang="en-US" sz="1400" b="0" i="0"/>
              <a:pPr algn="r"/>
              <a:t>52</a:t>
            </a:fld>
            <a:endParaRPr lang="en-US" sz="1400" b="0" i="0"/>
          </a:p>
        </p:txBody>
      </p:sp>
      <p:pic>
        <p:nvPicPr>
          <p:cNvPr id="119811"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216069" name="Rectangle 3"/>
          <p:cNvSpPr>
            <a:spLocks noChangeArrowheads="1"/>
          </p:cNvSpPr>
          <p:nvPr/>
        </p:nvSpPr>
        <p:spPr bwMode="auto">
          <a:xfrm>
            <a:off x="533400" y="1209675"/>
            <a:ext cx="8229600" cy="106680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t>Hypothetical </a:t>
            </a:r>
            <a:br>
              <a:rPr lang="en-US" sz="3200" i="0"/>
            </a:br>
            <a:r>
              <a:rPr lang="en-US" sz="3200" i="0"/>
              <a:t> </a:t>
            </a:r>
            <a:r>
              <a:rPr lang="en-US" sz="3200" i="0">
                <a:solidFill>
                  <a:schemeClr val="tx2"/>
                </a:solidFill>
              </a:rPr>
              <a:t>NC Off- Shore</a:t>
            </a:r>
            <a:r>
              <a:rPr lang="en-US"/>
              <a:t> </a:t>
            </a:r>
            <a:r>
              <a:rPr lang="en-US" sz="3200" i="0"/>
              <a:t>Wind Options Summary</a:t>
            </a:r>
          </a:p>
        </p:txBody>
      </p:sp>
      <p:sp>
        <p:nvSpPr>
          <p:cNvPr id="119813" name="Subtitle 6"/>
          <p:cNvSpPr txBox="1">
            <a:spLocks/>
          </p:cNvSpPr>
          <p:nvPr/>
        </p:nvSpPr>
        <p:spPr bwMode="auto">
          <a:xfrm>
            <a:off x="490538" y="2392363"/>
            <a:ext cx="8305800" cy="4038600"/>
          </a:xfrm>
          <a:prstGeom prst="rect">
            <a:avLst/>
          </a:prstGeom>
          <a:noFill/>
          <a:ln w="9525">
            <a:noFill/>
            <a:miter lim="800000"/>
            <a:headEnd/>
            <a:tailEnd/>
          </a:ln>
        </p:spPr>
        <p:txBody>
          <a:bodyPr/>
          <a:lstStyle/>
          <a:p>
            <a:pPr marL="515938" indent="-349250" eaLnBrk="0" hangingPunct="0">
              <a:lnSpc>
                <a:spcPct val="90000"/>
              </a:lnSpc>
              <a:spcBef>
                <a:spcPct val="20000"/>
              </a:spcBef>
              <a:tabLst>
                <a:tab pos="965200" algn="l"/>
              </a:tabLst>
            </a:pPr>
            <a:r>
              <a:rPr lang="en-US" sz="2400" i="0" u="sng"/>
              <a:t>Option 1A: 3,000 MW </a:t>
            </a:r>
            <a:r>
              <a:rPr lang="en-US" sz="2400" i="0" u="sng">
                <a:solidFill>
                  <a:srgbClr val="FF0000"/>
                </a:solidFill>
              </a:rPr>
              <a:t>- Estimated Cost $1.195 B</a:t>
            </a:r>
          </a:p>
          <a:p>
            <a:pPr marL="973138" lvl="1" indent="-349250" eaLnBrk="0" hangingPunct="0">
              <a:lnSpc>
                <a:spcPct val="90000"/>
              </a:lnSpc>
              <a:spcBef>
                <a:spcPct val="20000"/>
              </a:spcBef>
              <a:buFont typeface="Arial" charset="0"/>
              <a:buChar char="-"/>
              <a:tabLst>
                <a:tab pos="965200" algn="l"/>
              </a:tabLst>
            </a:pPr>
            <a:r>
              <a:rPr lang="en-US" sz="2000" b="0" i="0"/>
              <a:t>230 kV wind connection to network</a:t>
            </a:r>
          </a:p>
          <a:p>
            <a:pPr marL="515938" indent="-349250" eaLnBrk="0" hangingPunct="0">
              <a:lnSpc>
                <a:spcPct val="90000"/>
              </a:lnSpc>
              <a:spcBef>
                <a:spcPct val="20000"/>
              </a:spcBef>
              <a:buFont typeface="Arial" charset="0"/>
              <a:buNone/>
              <a:tabLst>
                <a:tab pos="965200" algn="l"/>
              </a:tabLst>
            </a:pPr>
            <a:r>
              <a:rPr lang="en-US" sz="2400" i="0" u="sng"/>
              <a:t>Option 1B: 3,000 MW</a:t>
            </a:r>
            <a:r>
              <a:rPr lang="en-US" sz="2400" b="0" i="0" u="sng"/>
              <a:t> </a:t>
            </a:r>
            <a:r>
              <a:rPr lang="en-US" sz="2400" i="0" u="sng">
                <a:solidFill>
                  <a:srgbClr val="FF0000"/>
                </a:solidFill>
              </a:rPr>
              <a:t>- Estimated Cost $1.310 B</a:t>
            </a:r>
            <a:endParaRPr lang="en-US" sz="2400" b="0" i="0" u="sng"/>
          </a:p>
          <a:p>
            <a:pPr marL="973138" lvl="1" indent="-349250" eaLnBrk="0" hangingPunct="0">
              <a:lnSpc>
                <a:spcPct val="90000"/>
              </a:lnSpc>
              <a:spcBef>
                <a:spcPct val="20000"/>
              </a:spcBef>
              <a:buFont typeface="Arial" charset="0"/>
              <a:buChar char="-"/>
              <a:tabLst>
                <a:tab pos="965200" algn="l"/>
              </a:tabLst>
            </a:pPr>
            <a:r>
              <a:rPr lang="en-US" sz="2000" b="0" i="0"/>
              <a:t>500 kV wind connection to network</a:t>
            </a:r>
          </a:p>
          <a:p>
            <a:pPr marL="515938" indent="-349250" eaLnBrk="0" hangingPunct="0">
              <a:lnSpc>
                <a:spcPct val="90000"/>
              </a:lnSpc>
              <a:spcBef>
                <a:spcPct val="20000"/>
              </a:spcBef>
              <a:buFont typeface="Arial" charset="0"/>
              <a:buNone/>
              <a:tabLst>
                <a:tab pos="965200" algn="l"/>
              </a:tabLst>
            </a:pPr>
            <a:r>
              <a:rPr lang="en-US" sz="2400" i="0" u="sng"/>
              <a:t>Option 2: 2,500 MW </a:t>
            </a:r>
            <a:r>
              <a:rPr lang="en-US" sz="2400" i="0" u="sng">
                <a:solidFill>
                  <a:srgbClr val="FF0000"/>
                </a:solidFill>
              </a:rPr>
              <a:t>- Estimated Cost $1.155 B</a:t>
            </a:r>
            <a:endParaRPr lang="en-US" sz="2400" i="0" u="sng"/>
          </a:p>
          <a:p>
            <a:pPr marL="973138" lvl="1" indent="-349250" eaLnBrk="0" hangingPunct="0">
              <a:lnSpc>
                <a:spcPct val="90000"/>
              </a:lnSpc>
              <a:spcBef>
                <a:spcPct val="20000"/>
              </a:spcBef>
              <a:buFont typeface="Arial" charset="0"/>
              <a:buChar char="-"/>
              <a:tabLst>
                <a:tab pos="965200" algn="l"/>
              </a:tabLst>
            </a:pPr>
            <a:r>
              <a:rPr lang="en-US" sz="2000" b="0" i="0"/>
              <a:t>500 MW reduction of output doesn’t create a breakpoint</a:t>
            </a:r>
          </a:p>
          <a:p>
            <a:pPr marL="973138" lvl="1" indent="-349250" eaLnBrk="0" hangingPunct="0">
              <a:lnSpc>
                <a:spcPct val="90000"/>
              </a:lnSpc>
              <a:spcBef>
                <a:spcPct val="20000"/>
              </a:spcBef>
              <a:buFont typeface="Arial" charset="0"/>
              <a:buChar char="-"/>
              <a:tabLst>
                <a:tab pos="965200" algn="l"/>
              </a:tabLst>
            </a:pPr>
            <a:r>
              <a:rPr lang="en-US" sz="2000" b="0" i="0"/>
              <a:t>Rebuilding 2-230 kV Lines is only difference from 1A</a:t>
            </a:r>
          </a:p>
          <a:p>
            <a:pPr marL="515938" indent="-349250" eaLnBrk="0" hangingPunct="0">
              <a:lnSpc>
                <a:spcPct val="90000"/>
              </a:lnSpc>
              <a:spcBef>
                <a:spcPct val="20000"/>
              </a:spcBef>
              <a:buFont typeface="Arial" charset="0"/>
              <a:buNone/>
              <a:tabLst>
                <a:tab pos="965200" algn="l"/>
              </a:tabLst>
            </a:pPr>
            <a:r>
              <a:rPr lang="en-US" sz="2400" i="0" u="sng"/>
              <a:t>Option 3: 2,000 MW</a:t>
            </a:r>
            <a:r>
              <a:rPr lang="en-US" sz="2400" b="0" i="0" u="sng"/>
              <a:t> </a:t>
            </a:r>
            <a:r>
              <a:rPr lang="en-US" sz="2400" i="0" u="sng">
                <a:solidFill>
                  <a:srgbClr val="FF0000"/>
                </a:solidFill>
              </a:rPr>
              <a:t>- Estimated Cost $0.525 B</a:t>
            </a:r>
            <a:endParaRPr lang="en-US" sz="2400" b="0" i="0" u="sng"/>
          </a:p>
          <a:p>
            <a:pPr marL="973138" lvl="1" indent="-349250" eaLnBrk="0" hangingPunct="0">
              <a:lnSpc>
                <a:spcPct val="90000"/>
              </a:lnSpc>
              <a:spcBef>
                <a:spcPct val="20000"/>
              </a:spcBef>
              <a:buFont typeface="Arial" charset="0"/>
              <a:buChar char="-"/>
              <a:tabLst>
                <a:tab pos="965200" algn="l"/>
              </a:tabLst>
            </a:pPr>
            <a:r>
              <a:rPr lang="en-US" sz="2000" b="0" i="0"/>
              <a:t>Significant breakpoint in transmission upgrades</a:t>
            </a:r>
          </a:p>
          <a:p>
            <a:pPr marL="973138" lvl="1" indent="-349250" eaLnBrk="0" hangingPunct="0">
              <a:lnSpc>
                <a:spcPct val="90000"/>
              </a:lnSpc>
              <a:spcBef>
                <a:spcPct val="20000"/>
              </a:spcBef>
              <a:buFont typeface="Arial" charset="0"/>
              <a:buChar char="-"/>
              <a:tabLst>
                <a:tab pos="965200" algn="l"/>
              </a:tabLst>
            </a:pPr>
            <a:r>
              <a:rPr lang="en-US" sz="2000" b="0" i="0"/>
              <a:t>Removed 500 kV Infrastructure</a:t>
            </a:r>
          </a:p>
          <a:p>
            <a:pPr marL="973138" lvl="1" indent="-349250" eaLnBrk="0" hangingPunct="0">
              <a:lnSpc>
                <a:spcPct val="90000"/>
              </a:lnSpc>
              <a:spcBef>
                <a:spcPct val="20000"/>
              </a:spcBef>
              <a:buFont typeface="Arial" charset="0"/>
              <a:buChar char="-"/>
              <a:tabLst>
                <a:tab pos="965200" algn="l"/>
              </a:tabLst>
            </a:pPr>
            <a:r>
              <a:rPr lang="en-US" sz="2000" b="0" i="0"/>
              <a:t>Construct Greenville West -New Bern 230kV Line</a:t>
            </a:r>
          </a:p>
          <a:p>
            <a:pPr marL="515938" indent="-349250" eaLnBrk="0" hangingPunct="0">
              <a:lnSpc>
                <a:spcPct val="90000"/>
              </a:lnSpc>
              <a:spcBef>
                <a:spcPct val="20000"/>
              </a:spcBef>
              <a:tabLst>
                <a:tab pos="965200" algn="l"/>
              </a:tabLst>
            </a:pPr>
            <a:r>
              <a:rPr lang="en-US" sz="2800" i="0"/>
              <a:t>	</a:t>
            </a:r>
            <a:r>
              <a:rPr lang="en-US" sz="2400" i="0"/>
              <a:t/>
            </a:r>
            <a:br>
              <a:rPr lang="en-US" sz="2400" i="0"/>
            </a:br>
            <a:endParaRPr lang="en-US" sz="2800" i="0"/>
          </a:p>
          <a:p>
            <a:pPr marL="515938" indent="-349250" algn="ctr" eaLnBrk="0" hangingPunct="0">
              <a:spcBef>
                <a:spcPct val="20000"/>
              </a:spcBef>
              <a:tabLst>
                <a:tab pos="965200" algn="l"/>
              </a:tabLst>
            </a:pPr>
            <a:endParaRPr lang="en-US" sz="3200" b="0" i="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1C1D8FDB-E47D-4B22-80B0-41DFA3D3A77E}" type="slidenum">
              <a:rPr lang="en-US" sz="1400" b="0" i="0"/>
              <a:pPr algn="r"/>
              <a:t>53</a:t>
            </a:fld>
            <a:endParaRPr lang="en-US" sz="1400" b="0" i="0"/>
          </a:p>
        </p:txBody>
      </p:sp>
      <p:sp>
        <p:nvSpPr>
          <p:cNvPr id="121858" name="Rectangle 3"/>
          <p:cNvSpPr>
            <a:spLocks noGrp="1" noChangeArrowheads="1"/>
          </p:cNvSpPr>
          <p:nvPr>
            <p:ph type="body" idx="4294967295"/>
          </p:nvPr>
        </p:nvSpPr>
        <p:spPr>
          <a:xfrm>
            <a:off x="457200" y="2166938"/>
            <a:ext cx="8229600" cy="4525962"/>
          </a:xfrm>
        </p:spPr>
        <p:txBody>
          <a:bodyPr/>
          <a:lstStyle/>
          <a:p>
            <a:pPr marL="465138" indent="-465138">
              <a:buFont typeface="Wingdings" pitchFamily="2" charset="2"/>
              <a:buChar char="Ø"/>
            </a:pPr>
            <a:r>
              <a:rPr lang="en-US" smtClean="0"/>
              <a:t>TAG is requested  to provide input to the OSC and PWG on the technical analysis performed and the problems identified, as well as to propose alternative solutions to those problems</a:t>
            </a:r>
          </a:p>
          <a:p>
            <a:pPr marL="465138" indent="-465138">
              <a:buFont typeface="Wingdings" pitchFamily="2" charset="2"/>
              <a:buChar char="Ø"/>
            </a:pPr>
            <a:r>
              <a:rPr lang="en-US" smtClean="0"/>
              <a:t>Provide input by </a:t>
            </a:r>
            <a:r>
              <a:rPr lang="en-US" smtClean="0">
                <a:solidFill>
                  <a:srgbClr val="FF0000"/>
                </a:solidFill>
              </a:rPr>
              <a:t>October 6, 2010 </a:t>
            </a:r>
            <a:r>
              <a:rPr lang="en-US" smtClean="0"/>
              <a:t>to ITP (</a:t>
            </a:r>
            <a:r>
              <a:rPr lang="en-US" u="sng" smtClean="0">
                <a:hlinkClick r:id="rId2"/>
              </a:rPr>
              <a:t>rawodyka@aol.com</a:t>
            </a:r>
            <a:r>
              <a:rPr lang="en-US" smtClean="0"/>
              <a:t>) </a:t>
            </a:r>
          </a:p>
          <a:p>
            <a:pPr marL="465138" indent="-465138">
              <a:buFontTx/>
              <a:buNone/>
            </a:pPr>
            <a:r>
              <a:rPr lang="en-US" smtClean="0"/>
              <a:t>	</a:t>
            </a:r>
          </a:p>
        </p:txBody>
      </p:sp>
      <p:pic>
        <p:nvPicPr>
          <p:cNvPr id="121859"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320518" name="Rectangle 3"/>
          <p:cNvSpPr>
            <a:spLocks noChangeArrowheads="1"/>
          </p:cNvSpPr>
          <p:nvPr/>
        </p:nvSpPr>
        <p:spPr bwMode="auto">
          <a:xfrm>
            <a:off x="539750" y="1277938"/>
            <a:ext cx="8229600" cy="730250"/>
          </a:xfrm>
          <a:prstGeom prst="rect">
            <a:avLst/>
          </a:prstGeom>
          <a:solidFill>
            <a:schemeClr val="accent5">
              <a:lumMod val="90000"/>
            </a:schemeClr>
          </a:solidFill>
          <a:ln w="9525">
            <a:solidFill>
              <a:srgbClr val="000000"/>
            </a:solidFill>
            <a:miter lim="800000"/>
            <a:headEnd/>
            <a:tailEnd/>
          </a:ln>
        </p:spPr>
        <p:txBody>
          <a:bodyPr/>
          <a:lstStyle/>
          <a:p>
            <a:pPr algn="ctr">
              <a:defRPr/>
            </a:pPr>
            <a:r>
              <a:rPr lang="en-US" sz="3200" i="0">
                <a:solidFill>
                  <a:schemeClr val="tx2"/>
                </a:solidFill>
              </a:rPr>
              <a:t>TAG Input Request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B6C0295E-5E05-473D-9846-89D1BE1D6610}" type="slidenum">
              <a:rPr lang="en-US" sz="1400" b="0" i="0"/>
              <a:pPr algn="r"/>
              <a:t>54</a:t>
            </a:fld>
            <a:endParaRPr lang="en-US" sz="1400" b="0" i="0"/>
          </a:p>
        </p:txBody>
      </p:sp>
      <p:sp>
        <p:nvSpPr>
          <p:cNvPr id="122882"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F79342F-38F8-4DE6-815A-422CCF6BF0B2}" type="slidenum">
              <a:rPr lang="en-US" sz="1400" b="0" i="0"/>
              <a:pPr algn="r"/>
              <a:t>54</a:t>
            </a:fld>
            <a:endParaRPr lang="en-US" sz="1400" b="0" i="0"/>
          </a:p>
        </p:txBody>
      </p:sp>
      <p:sp>
        <p:nvSpPr>
          <p:cNvPr id="12288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B11C4D57-6817-4082-8DD8-6CB5D7C0DD5F}" type="slidenum">
              <a:rPr lang="en-US" sz="1400" b="0" i="0"/>
              <a:pPr algn="r"/>
              <a:t>54</a:t>
            </a:fld>
            <a:endParaRPr lang="en-US" sz="1400" b="0" i="0"/>
          </a:p>
        </p:txBody>
      </p:sp>
      <p:sp>
        <p:nvSpPr>
          <p:cNvPr id="122884"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122885"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122886"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122887"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828F7777-629D-47CE-9CCA-CC60CC58F7C7}" type="slidenum">
              <a:rPr lang="en-US" sz="1400" b="0" i="0"/>
              <a:pPr algn="r"/>
              <a:t>55</a:t>
            </a:fld>
            <a:endParaRPr lang="en-US" sz="1400" b="0" i="0"/>
          </a:p>
        </p:txBody>
      </p:sp>
      <p:sp>
        <p:nvSpPr>
          <p:cNvPr id="12493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72F6211-7B66-459A-A459-ACC090E242A7}" type="slidenum">
              <a:rPr lang="en-US" sz="1400" b="0" i="0"/>
              <a:pPr algn="r"/>
              <a:t>55</a:t>
            </a:fld>
            <a:endParaRPr lang="en-US" sz="1400" b="0" i="0"/>
          </a:p>
        </p:txBody>
      </p:sp>
      <p:sp>
        <p:nvSpPr>
          <p:cNvPr id="124931" name="Rectangle 2"/>
          <p:cNvSpPr>
            <a:spLocks noChangeArrowheads="1"/>
          </p:cNvSpPr>
          <p:nvPr/>
        </p:nvSpPr>
        <p:spPr bwMode="auto">
          <a:xfrm>
            <a:off x="685800" y="1981200"/>
            <a:ext cx="7696200" cy="1676400"/>
          </a:xfrm>
          <a:prstGeom prst="rect">
            <a:avLst/>
          </a:prstGeom>
          <a:solidFill>
            <a:schemeClr val="accent1"/>
          </a:solidFill>
          <a:ln w="9525" algn="ctr">
            <a:solidFill>
              <a:schemeClr val="tx1"/>
            </a:solidFill>
            <a:miter lim="800000"/>
            <a:headEnd/>
            <a:tailEnd/>
          </a:ln>
        </p:spPr>
        <p:txBody>
          <a:bodyPr anchor="ctr">
            <a:spAutoFit/>
          </a:bodyPr>
          <a:lstStyle/>
          <a:p>
            <a:pPr algn="ctr"/>
            <a:endParaRPr lang="en-US" i="0"/>
          </a:p>
        </p:txBody>
      </p:sp>
      <p:sp>
        <p:nvSpPr>
          <p:cNvPr id="124932" name="Rectangle 3"/>
          <p:cNvSpPr>
            <a:spLocks noGrp="1" noChangeArrowheads="1"/>
          </p:cNvSpPr>
          <p:nvPr>
            <p:ph type="ctrTitle" idx="4294967295"/>
          </p:nvPr>
        </p:nvSpPr>
        <p:spPr>
          <a:xfrm>
            <a:off x="609600" y="2035175"/>
            <a:ext cx="7772400" cy="1470025"/>
          </a:xfrm>
        </p:spPr>
        <p:txBody>
          <a:bodyPr/>
          <a:lstStyle/>
          <a:p>
            <a:pPr eaLnBrk="1" hangingPunct="1"/>
            <a:r>
              <a:rPr lang="en-US" b="1" smtClean="0"/>
              <a:t>Major Transmission Project Update</a:t>
            </a:r>
          </a:p>
        </p:txBody>
      </p:sp>
      <p:sp>
        <p:nvSpPr>
          <p:cNvPr id="124933" name="Rectangle 4"/>
          <p:cNvSpPr>
            <a:spLocks noGrp="1" noChangeArrowheads="1"/>
          </p:cNvSpPr>
          <p:nvPr>
            <p:ph type="subTitle" idx="4294967295"/>
          </p:nvPr>
        </p:nvSpPr>
        <p:spPr>
          <a:xfrm>
            <a:off x="1295400" y="4343400"/>
            <a:ext cx="6400800" cy="1371600"/>
          </a:xfrm>
        </p:spPr>
        <p:txBody>
          <a:bodyPr/>
          <a:lstStyle/>
          <a:p>
            <a:pPr marL="0" indent="0" algn="ctr" eaLnBrk="1" hangingPunct="1">
              <a:buFontTx/>
              <a:buNone/>
            </a:pPr>
            <a:r>
              <a:rPr lang="en-US" b="1" smtClean="0"/>
              <a:t>Joey West</a:t>
            </a:r>
          </a:p>
          <a:p>
            <a:pPr marL="0" indent="0" algn="ctr" eaLnBrk="1" hangingPunct="1">
              <a:buFontTx/>
              <a:buNone/>
            </a:pPr>
            <a:r>
              <a:rPr lang="en-US" b="1" smtClean="0"/>
              <a:t>Progress Energy</a:t>
            </a:r>
          </a:p>
        </p:txBody>
      </p:sp>
      <p:pic>
        <p:nvPicPr>
          <p:cNvPr id="124934"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631844AA-3A08-4FEA-BA04-86E9FE4721AF}" type="slidenum">
              <a:rPr lang="en-US" sz="1400" b="0" i="0"/>
              <a:pPr algn="r"/>
              <a:t>56</a:t>
            </a:fld>
            <a:endParaRPr lang="en-US" sz="1400" b="0" i="0"/>
          </a:p>
        </p:txBody>
      </p:sp>
      <p:pic>
        <p:nvPicPr>
          <p:cNvPr id="126978" name="Picture 5" descr="press-release"/>
          <p:cNvPicPr>
            <a:picLocks noChangeAspect="1" noChangeArrowheads="1"/>
          </p:cNvPicPr>
          <p:nvPr/>
        </p:nvPicPr>
        <p:blipFill>
          <a:blip r:embed="rId3">
            <a:lum contrast="6000"/>
          </a:blip>
          <a:srcRect/>
          <a:stretch>
            <a:fillRect/>
          </a:stretch>
        </p:blipFill>
        <p:spPr bwMode="auto">
          <a:xfrm>
            <a:off x="0" y="0"/>
            <a:ext cx="9144000" cy="1662113"/>
          </a:xfrm>
          <a:prstGeom prst="rect">
            <a:avLst/>
          </a:prstGeom>
          <a:noFill/>
          <a:ln w="9525">
            <a:noFill/>
            <a:miter lim="800000"/>
            <a:headEnd/>
            <a:tailEnd/>
          </a:ln>
        </p:spPr>
      </p:pic>
      <p:sp>
        <p:nvSpPr>
          <p:cNvPr id="12697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31B0479-E639-4ECA-A920-09D94D72B148}" type="slidenum">
              <a:rPr lang="en-US" sz="1400" b="0" i="0"/>
              <a:pPr algn="r"/>
              <a:t>56</a:t>
            </a:fld>
            <a:endParaRPr lang="en-US" sz="1400" b="0" i="0"/>
          </a:p>
        </p:txBody>
      </p:sp>
      <p:sp>
        <p:nvSpPr>
          <p:cNvPr id="12698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E2E6ACB-C9F6-4A21-8415-024A1B19B02D}" type="slidenum">
              <a:rPr lang="en-US" sz="1400" i="0"/>
              <a:pPr algn="r"/>
              <a:t>56</a:t>
            </a:fld>
            <a:endParaRPr lang="en-US" sz="1400" i="0"/>
          </a:p>
        </p:txBody>
      </p:sp>
      <p:sp>
        <p:nvSpPr>
          <p:cNvPr id="126981" name="Rectangle 2"/>
          <p:cNvSpPr>
            <a:spLocks noGrp="1" noChangeArrowheads="1"/>
          </p:cNvSpPr>
          <p:nvPr>
            <p:ph type="body" idx="4294967295"/>
          </p:nvPr>
        </p:nvSpPr>
        <p:spPr>
          <a:xfrm>
            <a:off x="533400" y="2590800"/>
            <a:ext cx="8229600" cy="2981325"/>
          </a:xfrm>
        </p:spPr>
        <p:txBody>
          <a:bodyPr lIns="90000" tIns="46800" rIns="90000" bIns="46800">
            <a:spAutoFit/>
          </a:bodyPr>
          <a:lstStyle/>
          <a:p>
            <a:pPr marL="568325" indent="-568325" algn="ctr" defTabSz="457200">
              <a:lnSpc>
                <a:spcPct val="9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2800" smtClean="0"/>
          </a:p>
          <a:p>
            <a:pPr marL="568325" indent="-568325" defTabSz="457200">
              <a:lnSpc>
                <a:spcPct val="9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Contains </a:t>
            </a:r>
            <a:r>
              <a:rPr lang="en-GB" sz="2800" b="1" smtClean="0"/>
              <a:t>1 </a:t>
            </a:r>
            <a:r>
              <a:rPr lang="en-GB" sz="2800" smtClean="0"/>
              <a:t>Progress Energy project in-service date change that was driven by Wayne County Combined Cycle Plant</a:t>
            </a:r>
            <a:br>
              <a:rPr lang="en-GB" sz="2800" smtClean="0"/>
            </a:br>
            <a:endParaRPr lang="en-GB" sz="2800" smtClean="0"/>
          </a:p>
          <a:p>
            <a:pPr marL="568325" indent="-568325" defTabSz="457200">
              <a:lnSpc>
                <a:spcPct val="9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Contains </a:t>
            </a:r>
            <a:r>
              <a:rPr lang="en-GB" sz="2800" b="1" smtClean="0"/>
              <a:t>3</a:t>
            </a:r>
            <a:r>
              <a:rPr lang="en-GB" sz="2800" smtClean="0"/>
              <a:t> Progress Energy projects that are to be removed from the Collaborative Plan</a:t>
            </a:r>
            <a:endParaRPr lang="en-GB" sz="3600" smtClean="0"/>
          </a:p>
        </p:txBody>
      </p:sp>
      <p:sp>
        <p:nvSpPr>
          <p:cNvPr id="291846" name="Rectangle 4"/>
          <p:cNvSpPr>
            <a:spLocks noChangeArrowheads="1"/>
          </p:cNvSpPr>
          <p:nvPr/>
        </p:nvSpPr>
        <p:spPr bwMode="auto">
          <a:xfrm>
            <a:off x="381000" y="1555750"/>
            <a:ext cx="8305800" cy="1066800"/>
          </a:xfrm>
          <a:prstGeom prst="rect">
            <a:avLst/>
          </a:prstGeom>
          <a:solidFill>
            <a:schemeClr val="accent5">
              <a:lumMod val="90000"/>
            </a:schemeClr>
          </a:solidFill>
          <a:ln w="9360">
            <a:solidFill>
              <a:srgbClr val="000000"/>
            </a:solidFill>
            <a:miter lim="800000"/>
            <a:headEnd/>
            <a:tailEnd/>
          </a:ln>
        </p:spPr>
        <p:txBody>
          <a:bodyPr lIns="90000" tIns="46800" rIns="90000" bIns="46800" anchor="ctr"/>
          <a:lstStyle/>
          <a:p>
            <a:pPr marL="568325" indent="-568325" algn="ctr" defTabSz="457200">
              <a:lnSpc>
                <a:spcPct val="90000"/>
              </a:lnSpc>
              <a:spcBef>
                <a:spcPct val="200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i="0" dirty="0"/>
              <a:t>2010 Mid-Year Update to the </a:t>
            </a:r>
          </a:p>
          <a:p>
            <a:pPr marL="568325" indent="-568325" algn="ctr" defTabSz="457200">
              <a:lnSpc>
                <a:spcPct val="90000"/>
              </a:lnSpc>
              <a:spcBef>
                <a:spcPct val="200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i="0" dirty="0"/>
              <a:t>2009 Collaborative Transmission Plans</a:t>
            </a:r>
          </a:p>
        </p:txBody>
      </p:sp>
      <p:sp>
        <p:nvSpPr>
          <p:cNvPr id="126983"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n-US"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D8A803E5-7380-4AA8-891F-A6097B5B9903}" type="slidenum">
              <a:rPr lang="en-US" sz="1400" b="0" i="0"/>
              <a:pPr algn="r"/>
              <a:t>57</a:t>
            </a:fld>
            <a:endParaRPr lang="en-US" sz="1400" b="0" i="0"/>
          </a:p>
        </p:txBody>
      </p:sp>
      <p:sp>
        <p:nvSpPr>
          <p:cNvPr id="129026"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9BDE2FE-25D8-4E78-8905-CA6327202662}" type="slidenum">
              <a:rPr lang="en-US" sz="1400" b="0" i="0"/>
              <a:pPr algn="r"/>
              <a:t>57</a:t>
            </a:fld>
            <a:endParaRPr lang="en-US" sz="1400" b="0" i="0"/>
          </a:p>
        </p:txBody>
      </p:sp>
      <p:sp>
        <p:nvSpPr>
          <p:cNvPr id="129027"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9338168-A06B-4419-AE50-523F3DB8D34F}" type="slidenum">
              <a:rPr lang="en-US" sz="1400" i="0"/>
              <a:pPr algn="r"/>
              <a:t>57</a:t>
            </a:fld>
            <a:endParaRPr lang="en-US" sz="1400" i="0"/>
          </a:p>
        </p:txBody>
      </p:sp>
      <p:sp>
        <p:nvSpPr>
          <p:cNvPr id="129028" name="Rectangle 2"/>
          <p:cNvSpPr>
            <a:spLocks noGrp="1" noChangeArrowheads="1"/>
          </p:cNvSpPr>
          <p:nvPr>
            <p:ph type="title" idx="4294967295"/>
          </p:nvPr>
        </p:nvSpPr>
        <p:spPr>
          <a:solidFill>
            <a:schemeClr val="accent1"/>
          </a:solidFill>
        </p:spPr>
        <p:txBody>
          <a:bodyPr/>
          <a:lstStyle/>
          <a:p>
            <a:r>
              <a:rPr lang="en-US" sz="4000" b="1" smtClean="0"/>
              <a:t>Import Scenarios</a:t>
            </a:r>
          </a:p>
        </p:txBody>
      </p:sp>
      <p:pic>
        <p:nvPicPr>
          <p:cNvPr id="129029" name="Picture 3" descr="press-release"/>
          <p:cNvPicPr>
            <a:picLocks noChangeAspect="1" noChangeArrowheads="1"/>
          </p:cNvPicPr>
          <p:nvPr/>
        </p:nvPicPr>
        <p:blipFill>
          <a:blip r:embed="rId3">
            <a:lum contrast="6000"/>
          </a:blip>
          <a:srcRect/>
          <a:stretch>
            <a:fillRect/>
          </a:stretch>
        </p:blipFill>
        <p:spPr bwMode="auto">
          <a:xfrm>
            <a:off x="0" y="-219075"/>
            <a:ext cx="9144000" cy="1447800"/>
          </a:xfrm>
          <a:prstGeom prst="rect">
            <a:avLst/>
          </a:prstGeom>
          <a:noFill/>
          <a:ln w="9525">
            <a:noFill/>
            <a:miter lim="800000"/>
            <a:headEnd/>
            <a:tailEnd/>
          </a:ln>
        </p:spPr>
      </p:pic>
      <p:graphicFrame>
        <p:nvGraphicFramePr>
          <p:cNvPr id="248879" name="Group 47"/>
          <p:cNvGraphicFramePr>
            <a:graphicFrameLocks noGrp="1"/>
          </p:cNvGraphicFramePr>
          <p:nvPr/>
        </p:nvGraphicFramePr>
        <p:xfrm>
          <a:off x="457200" y="1068388"/>
          <a:ext cx="8229600" cy="5126037"/>
        </p:xfrm>
        <a:graphic>
          <a:graphicData uri="http://schemas.openxmlformats.org/drawingml/2006/table">
            <a:tbl>
              <a:tblPr/>
              <a:tblGrid>
                <a:gridCol w="4876800"/>
                <a:gridCol w="1219200"/>
                <a:gridCol w="2133600"/>
              </a:tblGrid>
              <a:tr h="396875">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Major Projects in 2009 Plan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Reliability Project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Planned I/S Date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Richmond 500 kV sub, reactor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FF0000"/>
                          </a:solidFill>
                          <a:effectLst/>
                          <a:latin typeface="Arial" charset="0"/>
                        </a:rPr>
                        <a:t>In-service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Asheville-Enka 230 kV line, Convert 115 kV line; &amp;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Asheville-Enka 115 kV, Build new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December ’10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December ’12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Rockingham-West End 230 kV East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Ft Bragg Woodruff Street-Richmond 230 kV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Pleasant Garden-Asheboro 230 kV line, replace Asheboro 230 kV xfmrs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&amp; Duke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Clinton-Lee 230 kV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FF0000"/>
                          </a:solidFill>
                          <a:effectLst/>
                          <a:latin typeface="Arial" charset="0"/>
                        </a:rPr>
                        <a:t>December ’11</a:t>
                      </a:r>
                      <a:r>
                        <a:rPr kumimoji="0" lang="en-US" sz="1400" b="0" i="0" u="none" strike="noStrike" cap="none" normalizeH="0" baseline="0" smtClean="0">
                          <a:ln>
                            <a:noFill/>
                          </a:ln>
                          <a:solidFill>
                            <a:schemeClr val="tx1"/>
                          </a:solidFill>
                          <a:effectLst/>
                          <a:latin typeface="Arial" charset="0"/>
                        </a:rPr>
                        <a:t/>
                      </a:r>
                      <a:br>
                        <a:rPr kumimoji="0" lang="en-US" sz="1400" b="0" i="0" u="none" strike="noStrike" cap="none" normalizeH="0" baseline="0" smtClean="0">
                          <a:ln>
                            <a:noFill/>
                          </a:ln>
                          <a:solidFill>
                            <a:schemeClr val="tx1"/>
                          </a:solidFill>
                          <a:effectLst/>
                          <a:latin typeface="Arial" charset="0"/>
                        </a:rPr>
                      </a:br>
                      <a:r>
                        <a:rPr kumimoji="0" lang="en-US" sz="1400" b="0" i="0" u="none" strike="noStrike" cap="none" normalizeH="0" baseline="0" smtClean="0">
                          <a:ln>
                            <a:noFill/>
                          </a:ln>
                          <a:solidFill>
                            <a:schemeClr val="tx1"/>
                          </a:solidFill>
                          <a:effectLst/>
                          <a:latin typeface="Arial" charset="0"/>
                        </a:rPr>
                        <a:t>(accelerated from ’13)</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Brunswick 1 - Castle Hayne 230kV Line, Construct New Cape Fear River Crossing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85684F37-EEA1-49BA-96AF-02A0F637620F}" type="slidenum">
              <a:rPr lang="en-US" sz="1400" b="0" i="0"/>
              <a:pPr algn="r"/>
              <a:t>58</a:t>
            </a:fld>
            <a:endParaRPr lang="en-US" sz="1400" b="0" i="0"/>
          </a:p>
        </p:txBody>
      </p:sp>
      <p:sp>
        <p:nvSpPr>
          <p:cNvPr id="131074"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33025E2-FA83-4538-A260-FE0779477F6B}" type="slidenum">
              <a:rPr lang="en-US" sz="1400" b="0" i="0"/>
              <a:pPr algn="r"/>
              <a:t>58</a:t>
            </a:fld>
            <a:endParaRPr lang="en-US" sz="1400" b="0" i="0"/>
          </a:p>
        </p:txBody>
      </p:sp>
      <p:sp>
        <p:nvSpPr>
          <p:cNvPr id="13107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1648BD6-F466-4641-BA4B-75BAC9E5512A}" type="slidenum">
              <a:rPr lang="en-US" sz="1400" i="0"/>
              <a:pPr algn="r"/>
              <a:t>58</a:t>
            </a:fld>
            <a:endParaRPr lang="en-US" sz="1400" i="0"/>
          </a:p>
        </p:txBody>
      </p:sp>
      <p:sp>
        <p:nvSpPr>
          <p:cNvPr id="131076" name="Rectangle 2"/>
          <p:cNvSpPr>
            <a:spLocks noGrp="1" noChangeArrowheads="1"/>
          </p:cNvSpPr>
          <p:nvPr>
            <p:ph type="title" idx="4294967295"/>
          </p:nvPr>
        </p:nvSpPr>
        <p:spPr>
          <a:solidFill>
            <a:schemeClr val="accent1"/>
          </a:solidFill>
        </p:spPr>
        <p:txBody>
          <a:bodyPr/>
          <a:lstStyle/>
          <a:p>
            <a:r>
              <a:rPr lang="en-US" sz="4000" b="1" smtClean="0"/>
              <a:t>Import Scenarios</a:t>
            </a:r>
          </a:p>
        </p:txBody>
      </p:sp>
      <p:pic>
        <p:nvPicPr>
          <p:cNvPr id="131077"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graphicFrame>
        <p:nvGraphicFramePr>
          <p:cNvPr id="335960" name="Group 88"/>
          <p:cNvGraphicFramePr>
            <a:graphicFrameLocks noGrp="1"/>
          </p:cNvGraphicFramePr>
          <p:nvPr/>
        </p:nvGraphicFramePr>
        <p:xfrm>
          <a:off x="457200" y="1277938"/>
          <a:ext cx="8229600" cy="4872037"/>
        </p:xfrm>
        <a:graphic>
          <a:graphicData uri="http://schemas.openxmlformats.org/drawingml/2006/table">
            <a:tbl>
              <a:tblPr/>
              <a:tblGrid>
                <a:gridCol w="4876800"/>
                <a:gridCol w="1219200"/>
                <a:gridCol w="2133600"/>
              </a:tblGrid>
              <a:tr h="396875">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rPr>
                        <a:t>Major Projects in 2009 Plan (Continued)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Reliability Project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Planned I/S Date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Jacksonville Static VAR Compensator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June ‘13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20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Folkstone 230/115kV Substation</a:t>
                      </a:r>
                      <a:r>
                        <a:rPr kumimoji="0" lang="en-US" sz="1800" b="0" i="0" u="none" strike="noStrike" cap="none" normalizeH="0" baseline="0" dirty="0" smtClean="0">
                          <a:ln>
                            <a:noFill/>
                          </a:ln>
                          <a:solidFill>
                            <a:schemeClr val="tx1"/>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June ’13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1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Harris-RTP 230 kV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June ’14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3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Greenville-Kinston Dupont 230 kV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June ’17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Durham-RTP 230kV Line, Reconductor</a:t>
                      </a:r>
                      <a:r>
                        <a:rPr kumimoji="0" lang="en-US" sz="1800" b="0" i="0" u="none" strike="noStrike" cap="none" normalizeH="0" baseline="0" dirty="0" smtClean="0">
                          <a:ln>
                            <a:noFill/>
                          </a:ln>
                          <a:solidFill>
                            <a:schemeClr val="tx1"/>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kern="1200" cap="none" normalizeH="0" baseline="0" dirty="0" smtClean="0">
                          <a:ln>
                            <a:noFill/>
                          </a:ln>
                          <a:solidFill>
                            <a:schemeClr val="tx1"/>
                          </a:solidFill>
                          <a:effectLst/>
                          <a:latin typeface="Arial" pitchFamily="34" charset="0"/>
                          <a:ea typeface="+mn-ea"/>
                          <a:cs typeface="+mn-cs"/>
                        </a:rPr>
                        <a:t>June ’19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Add 3</a:t>
                      </a:r>
                      <a:r>
                        <a:rPr kumimoji="0" lang="en-US" sz="1800" b="0" i="0" u="none" strike="noStrike" cap="none" normalizeH="0" baseline="30000" dirty="0" smtClean="0">
                          <a:ln>
                            <a:noFill/>
                          </a:ln>
                          <a:solidFill>
                            <a:schemeClr val="tx1"/>
                          </a:solidFill>
                          <a:effectLst/>
                          <a:latin typeface="Arial" pitchFamily="34" charset="0"/>
                        </a:rPr>
                        <a:t>rd</a:t>
                      </a:r>
                      <a:r>
                        <a:rPr kumimoji="0" lang="en-US" sz="1800" b="0" i="0" u="none" strike="noStrike" cap="none" normalizeH="0" baseline="0" dirty="0" smtClean="0">
                          <a:ln>
                            <a:noFill/>
                          </a:ln>
                          <a:solidFill>
                            <a:schemeClr val="tx1"/>
                          </a:solidFill>
                          <a:effectLst/>
                          <a:latin typeface="Arial" pitchFamily="34" charset="0"/>
                        </a:rPr>
                        <a:t> Wake 500/230 kV </a:t>
                      </a:r>
                      <a:r>
                        <a:rPr kumimoji="0" lang="en-US" sz="1800" b="0" i="0" u="none" strike="noStrike" cap="none" normalizeH="0" baseline="0" dirty="0" err="1" smtClean="0">
                          <a:ln>
                            <a:noFill/>
                          </a:ln>
                          <a:solidFill>
                            <a:schemeClr val="tx1"/>
                          </a:solidFill>
                          <a:effectLst/>
                          <a:latin typeface="Arial" pitchFamily="34" charset="0"/>
                        </a:rPr>
                        <a:t>xfmr</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pitchFamily="34" charset="0"/>
                        </a:rPr>
                        <a:t>Removed from Plan</a:t>
                      </a: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13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Cape Fear-West End 230 kV West line, Install reactor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pitchFamily="34" charset="0"/>
                        </a:rPr>
                        <a:t>Removed from Plan</a:t>
                      </a: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Rockingham-Lilesville 230 kV 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Progress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FF0000"/>
                          </a:solidFill>
                          <a:effectLst/>
                          <a:latin typeface="Arial" pitchFamily="34" charset="0"/>
                        </a:rPr>
                        <a:t>Removed from Plan</a:t>
                      </a: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11DF3E16-902C-461F-988B-99C9AC876CAE}" type="slidenum">
              <a:rPr lang="en-US" sz="1400" b="0" i="0"/>
              <a:pPr algn="r"/>
              <a:t>59</a:t>
            </a:fld>
            <a:endParaRPr lang="en-US" sz="1400" b="0" i="0"/>
          </a:p>
        </p:txBody>
      </p:sp>
      <p:sp>
        <p:nvSpPr>
          <p:cNvPr id="133122"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6065BC1-4271-46EF-BAD5-0DA35F52C3AE}" type="slidenum">
              <a:rPr lang="en-US" sz="1400" b="0" i="0"/>
              <a:pPr algn="r"/>
              <a:t>59</a:t>
            </a:fld>
            <a:endParaRPr lang="en-US" sz="1400" b="0" i="0"/>
          </a:p>
        </p:txBody>
      </p:sp>
      <p:sp>
        <p:nvSpPr>
          <p:cNvPr id="13312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D7422D9B-A488-42B5-8013-EA60314C24B5}" type="slidenum">
              <a:rPr lang="en-US" sz="1400" i="0"/>
              <a:pPr algn="r"/>
              <a:t>59</a:t>
            </a:fld>
            <a:endParaRPr lang="en-US" sz="1400" i="0"/>
          </a:p>
        </p:txBody>
      </p:sp>
      <p:sp>
        <p:nvSpPr>
          <p:cNvPr id="133124" name="Rectangle 2"/>
          <p:cNvSpPr>
            <a:spLocks noGrp="1" noChangeArrowheads="1"/>
          </p:cNvSpPr>
          <p:nvPr>
            <p:ph type="title" idx="4294967295"/>
          </p:nvPr>
        </p:nvSpPr>
        <p:spPr>
          <a:solidFill>
            <a:schemeClr val="accent1"/>
          </a:solidFill>
        </p:spPr>
        <p:txBody>
          <a:bodyPr/>
          <a:lstStyle/>
          <a:p>
            <a:r>
              <a:rPr lang="en-US" sz="4000" b="1" smtClean="0"/>
              <a:t>Import Scenarios</a:t>
            </a:r>
          </a:p>
        </p:txBody>
      </p:sp>
      <p:pic>
        <p:nvPicPr>
          <p:cNvPr id="133125"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graphicFrame>
        <p:nvGraphicFramePr>
          <p:cNvPr id="133155" name="Group 35"/>
          <p:cNvGraphicFramePr>
            <a:graphicFrameLocks noGrp="1"/>
          </p:cNvGraphicFramePr>
          <p:nvPr/>
        </p:nvGraphicFramePr>
        <p:xfrm>
          <a:off x="457200" y="1277938"/>
          <a:ext cx="8229600" cy="3736975"/>
        </p:xfrm>
        <a:graphic>
          <a:graphicData uri="http://schemas.openxmlformats.org/drawingml/2006/table">
            <a:tbl>
              <a:tblPr/>
              <a:tblGrid>
                <a:gridCol w="4876800"/>
                <a:gridCol w="1219200"/>
                <a:gridCol w="2133600"/>
              </a:tblGrid>
              <a:tr h="396875">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Major Projects in 2009 Plan (Continued)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Reliability Project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Planned I/S Date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Sadler Tie-Glen Raven Main Circuit 1 &amp; 2 (Elon 100 kV Lines), Reconductor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Duke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Reconductor Caesar 230 kV Lines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(Pisgah Tie-Shiloh Switching Station #1 &amp;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Duke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June ‘13</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Reconductor London Creek 230 kV Lines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(Peach Valley Tie-Riverview Switching Station #1 &amp;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Duke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2020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Reconductor Fisher 230 kV Lines (Central Tie-Shady Grove Tap #1 &amp;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Duke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FF0000"/>
                          </a:solidFill>
                          <a:effectLst/>
                          <a:latin typeface="Arial" charset="0"/>
                        </a:rPr>
                        <a:t>Outside Planning Window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8AB09338-13E7-4246-9CAF-F4B3C28D75F2}" type="slidenum">
              <a:rPr lang="en-US" sz="1400" b="0" i="0"/>
              <a:pPr algn="r"/>
              <a:t>60</a:t>
            </a:fld>
            <a:endParaRPr lang="en-US" sz="1400" b="0" i="0"/>
          </a:p>
        </p:txBody>
      </p:sp>
      <p:sp>
        <p:nvSpPr>
          <p:cNvPr id="135170"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F6E83B5-F910-413D-A76B-07B8BE9CBB2D}" type="slidenum">
              <a:rPr lang="en-US" sz="1400" b="0" i="0"/>
              <a:pPr algn="r"/>
              <a:t>60</a:t>
            </a:fld>
            <a:endParaRPr lang="en-US" sz="1400" b="0" i="0"/>
          </a:p>
        </p:txBody>
      </p:sp>
      <p:sp>
        <p:nvSpPr>
          <p:cNvPr id="135171"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4414ED1-D114-419B-A4C6-3489D8DA86F5}" type="slidenum">
              <a:rPr lang="en-US" sz="1400" b="0" i="0"/>
              <a:pPr algn="r"/>
              <a:t>60</a:t>
            </a:fld>
            <a:endParaRPr lang="en-US" sz="1400" b="0" i="0"/>
          </a:p>
        </p:txBody>
      </p:sp>
      <p:sp>
        <p:nvSpPr>
          <p:cNvPr id="135172"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135173"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135174"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135175"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1CFE8CE6-E058-4368-BF74-03F106ABF62C}" type="slidenum">
              <a:rPr lang="en-US" sz="1400" b="0" i="0"/>
              <a:pPr algn="r"/>
              <a:t>61</a:t>
            </a:fld>
            <a:endParaRPr lang="en-US" sz="1400" b="0" i="0"/>
          </a:p>
        </p:txBody>
      </p:sp>
      <p:sp>
        <p:nvSpPr>
          <p:cNvPr id="137218" name="Slide Number Placeholder 4"/>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7749468-C2EB-4962-979F-FF1CC550D410}" type="slidenum">
              <a:rPr lang="en-US" sz="1400" b="0" i="0"/>
              <a:pPr algn="r"/>
              <a:t>61</a:t>
            </a:fld>
            <a:endParaRPr lang="en-US" sz="1400" b="0" i="0"/>
          </a:p>
        </p:txBody>
      </p:sp>
      <p:sp>
        <p:nvSpPr>
          <p:cNvPr id="137219" name="Rectangle 2"/>
          <p:cNvSpPr>
            <a:spLocks noGrp="1" noChangeArrowheads="1"/>
          </p:cNvSpPr>
          <p:nvPr>
            <p:ph type="title" idx="4294967295"/>
          </p:nvPr>
        </p:nvSpPr>
        <p:spPr>
          <a:xfrm>
            <a:off x="381000" y="1752600"/>
            <a:ext cx="8382000" cy="1471613"/>
          </a:xfrm>
        </p:spPr>
        <p:txBody>
          <a:bodyPr lIns="90000" tIns="46800" rIns="90000" bIns="46800">
            <a:spAutoFit/>
          </a:bodyPr>
          <a:lstStyle/>
          <a:p>
            <a:pPr defTabSz="457200" eaLnBrk="1" hangingPunct="1">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000" smtClean="0">
                <a:solidFill>
                  <a:srgbClr val="000000"/>
                </a:solidFill>
                <a:cs typeface="Lucida Sans Unicode" pitchFamily="34" charset="0"/>
              </a:rPr>
              <a:t/>
            </a:r>
            <a:br>
              <a:rPr lang="en-GB" sz="4000" smtClean="0">
                <a:solidFill>
                  <a:srgbClr val="000000"/>
                </a:solidFill>
                <a:cs typeface="Lucida Sans Unicode" pitchFamily="34" charset="0"/>
              </a:rPr>
            </a:br>
            <a:endParaRPr lang="en-GB" sz="4000" smtClean="0">
              <a:solidFill>
                <a:srgbClr val="000000"/>
              </a:solidFill>
              <a:cs typeface="Lucida Sans Unicode" pitchFamily="34" charset="0"/>
            </a:endParaRPr>
          </a:p>
        </p:txBody>
      </p:sp>
      <p:sp>
        <p:nvSpPr>
          <p:cNvPr id="137220" name="Rectangle 3"/>
          <p:cNvSpPr>
            <a:spLocks noGrp="1" noChangeArrowheads="1"/>
          </p:cNvSpPr>
          <p:nvPr>
            <p:ph type="subTitle" idx="4294967295"/>
          </p:nvPr>
        </p:nvSpPr>
        <p:spPr>
          <a:xfrm>
            <a:off x="1066800" y="3962400"/>
            <a:ext cx="7010400" cy="1747838"/>
          </a:xfrm>
        </p:spPr>
        <p:txBody>
          <a:bodyPr lIns="90000" tIns="46800" rIns="90000" bIns="46800">
            <a:spAutoFit/>
          </a:bodyPr>
          <a:lstStyle/>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b="1" smtClean="0"/>
          </a:p>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smtClean="0"/>
              <a:t>Bob Pierce </a:t>
            </a:r>
          </a:p>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smtClean="0"/>
              <a:t>Duke Energy</a:t>
            </a:r>
          </a:p>
        </p:txBody>
      </p:sp>
      <p:sp>
        <p:nvSpPr>
          <p:cNvPr id="137221" name="Rectangle 4"/>
          <p:cNvSpPr>
            <a:spLocks noChangeArrowheads="1"/>
          </p:cNvSpPr>
          <p:nvPr/>
        </p:nvSpPr>
        <p:spPr bwMode="auto">
          <a:xfrm>
            <a:off x="347663" y="1739900"/>
            <a:ext cx="8256587" cy="1651000"/>
          </a:xfrm>
          <a:prstGeom prst="rect">
            <a:avLst/>
          </a:prstGeom>
          <a:solidFill>
            <a:srgbClr val="CCFFCC"/>
          </a:solidFill>
          <a:ln w="9360">
            <a:solidFill>
              <a:srgbClr val="000000"/>
            </a:solidFill>
            <a:miter lim="800000"/>
            <a:headEnd/>
            <a:tailEnd/>
          </a:ln>
        </p:spPr>
        <p:txBody>
          <a:bodyPr lIns="90000" tIns="46800" rIns="90000" bIns="46800" anchor="ctr"/>
          <a:lstStyle/>
          <a:p>
            <a:pPr marL="342900" indent="-342900" algn="ct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i="0"/>
              <a:t>Regional Studies Reports</a:t>
            </a:r>
          </a:p>
          <a:p>
            <a:pPr marL="342900" indent="-342900" algn="ct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b="0" i="0"/>
          </a:p>
        </p:txBody>
      </p:sp>
      <p:pic>
        <p:nvPicPr>
          <p:cNvPr id="137222"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73881AFE-A2A9-456E-A601-4E0E394B4914}" type="slidenum">
              <a:rPr lang="en-US" sz="1400" i="0"/>
              <a:pPr algn="r"/>
              <a:t>62</a:t>
            </a:fld>
            <a:endParaRPr lang="en-US" sz="1400" i="0"/>
          </a:p>
        </p:txBody>
      </p:sp>
      <p:pic>
        <p:nvPicPr>
          <p:cNvPr id="139266"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39267" name="Rectangle 4"/>
          <p:cNvSpPr>
            <a:spLocks noGrp="1" noChangeArrowheads="1"/>
          </p:cNvSpPr>
          <p:nvPr>
            <p:ph type="ctrTitle" idx="4294967295"/>
          </p:nvPr>
        </p:nvSpPr>
        <p:spPr>
          <a:xfrm>
            <a:off x="609600" y="2162175"/>
            <a:ext cx="7848600" cy="2727325"/>
          </a:xfrm>
          <a:solidFill>
            <a:schemeClr val="accent1"/>
          </a:solidFill>
          <a:ln>
            <a:solidFill>
              <a:schemeClr val="tx1"/>
            </a:solidFill>
          </a:ln>
        </p:spPr>
        <p:txBody>
          <a:bodyPr/>
          <a:lstStyle/>
          <a:p>
            <a:pPr eaLnBrk="1" hangingPunct="1"/>
            <a:r>
              <a:rPr lang="en-US" sz="4000" b="1" smtClean="0"/>
              <a:t>Southeast Inter-Regional Planning Process (SIRPP) Update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47B795E-A15B-453C-A237-B571DB7F4694}" type="slidenum">
              <a:rPr lang="en-US" sz="1400" i="0"/>
              <a:pPr algn="r"/>
              <a:t>63</a:t>
            </a:fld>
            <a:endParaRPr lang="en-US" sz="1400" i="0"/>
          </a:p>
        </p:txBody>
      </p:sp>
      <p:sp>
        <p:nvSpPr>
          <p:cNvPr id="141314" name="Rectangle 2"/>
          <p:cNvSpPr>
            <a:spLocks noGrp="1" noChangeArrowheads="1"/>
          </p:cNvSpPr>
          <p:nvPr>
            <p:ph type="subTitle" idx="4294967295"/>
          </p:nvPr>
        </p:nvSpPr>
        <p:spPr>
          <a:xfrm>
            <a:off x="539750" y="2392363"/>
            <a:ext cx="8001000" cy="3581400"/>
          </a:xfrm>
        </p:spPr>
        <p:txBody>
          <a:bodyPr/>
          <a:lstStyle/>
          <a:p>
            <a:pPr marL="463550" indent="-463550" eaLnBrk="1" hangingPunct="1">
              <a:lnSpc>
                <a:spcPct val="80000"/>
              </a:lnSpc>
              <a:buFont typeface="Wingdings" pitchFamily="2" charset="2"/>
              <a:buChar char="Ø"/>
            </a:pPr>
            <a:endParaRPr lang="en-US" sz="2400" b="1" smtClean="0"/>
          </a:p>
          <a:p>
            <a:pPr marL="463550" indent="-463550" eaLnBrk="1" hangingPunct="1">
              <a:lnSpc>
                <a:spcPct val="80000"/>
              </a:lnSpc>
              <a:buFont typeface="Wingdings" pitchFamily="2" charset="2"/>
              <a:buChar char="Ø"/>
            </a:pPr>
            <a:r>
              <a:rPr lang="en-US" sz="2800" b="1" smtClean="0"/>
              <a:t>NCTPC did not submit requests for study</a:t>
            </a:r>
          </a:p>
          <a:p>
            <a:pPr marL="463550" indent="-463550" eaLnBrk="1" hangingPunct="1">
              <a:lnSpc>
                <a:spcPct val="80000"/>
              </a:lnSpc>
              <a:buFont typeface="Wingdings" pitchFamily="2" charset="2"/>
              <a:buChar char="Ø"/>
            </a:pPr>
            <a:endParaRPr lang="en-US" sz="2800" b="1" smtClean="0"/>
          </a:p>
          <a:p>
            <a:pPr marL="463550" indent="-463550" eaLnBrk="1" hangingPunct="1">
              <a:lnSpc>
                <a:spcPct val="80000"/>
              </a:lnSpc>
              <a:buFont typeface="Wingdings" pitchFamily="2" charset="2"/>
              <a:buChar char="Ø"/>
            </a:pPr>
            <a:r>
              <a:rPr lang="en-US" sz="2800" b="1" smtClean="0"/>
              <a:t>5 requests selected at the October 2009 meeting</a:t>
            </a:r>
          </a:p>
          <a:p>
            <a:pPr marL="463550" indent="-463550" eaLnBrk="1" hangingPunct="1">
              <a:lnSpc>
                <a:spcPct val="80000"/>
              </a:lnSpc>
              <a:buFont typeface="Wingdings" pitchFamily="2" charset="2"/>
              <a:buChar char="Ø"/>
            </a:pPr>
            <a:endParaRPr lang="en-US" sz="2800" b="1" smtClean="0"/>
          </a:p>
          <a:p>
            <a:pPr marL="463550" indent="-463550" eaLnBrk="1" hangingPunct="1">
              <a:lnSpc>
                <a:spcPct val="80000"/>
              </a:lnSpc>
              <a:buFont typeface="Wingdings" pitchFamily="2" charset="2"/>
              <a:buChar char="Ø"/>
            </a:pPr>
            <a:r>
              <a:rPr lang="en-US" sz="2800" b="1" smtClean="0"/>
              <a:t>2009 series MMWG 2015 and 2020 Summer Peak cases updated to reflect 2014, 2015, and 2018 Summer Peaks</a:t>
            </a:r>
          </a:p>
          <a:p>
            <a:pPr marL="463550" indent="-463550" eaLnBrk="1" hangingPunct="1">
              <a:lnSpc>
                <a:spcPct val="80000"/>
              </a:lnSpc>
              <a:buFont typeface="Wingdings" pitchFamily="2" charset="2"/>
              <a:buChar char="Ø"/>
            </a:pPr>
            <a:endParaRPr lang="en-US" sz="2800" b="1" smtClean="0"/>
          </a:p>
          <a:p>
            <a:pPr marL="463550" indent="-463550" eaLnBrk="1" hangingPunct="1">
              <a:lnSpc>
                <a:spcPct val="80000"/>
              </a:lnSpc>
              <a:buFontTx/>
              <a:buNone/>
            </a:pPr>
            <a:endParaRPr lang="en-US" sz="2400" b="1" smtClean="0"/>
          </a:p>
          <a:p>
            <a:pPr marL="463550" indent="-463550" eaLnBrk="1" hangingPunct="1">
              <a:lnSpc>
                <a:spcPct val="80000"/>
              </a:lnSpc>
              <a:buFont typeface="Wingdings" pitchFamily="2" charset="2"/>
              <a:buChar char="Ø"/>
            </a:pPr>
            <a:endParaRPr lang="en-US" sz="2400" b="1" smtClean="0"/>
          </a:p>
        </p:txBody>
      </p:sp>
      <p:pic>
        <p:nvPicPr>
          <p:cNvPr id="141315"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41316" name="Rectangle 4"/>
          <p:cNvSpPr>
            <a:spLocks noGrp="1" noChangeArrowheads="1"/>
          </p:cNvSpPr>
          <p:nvPr>
            <p:ph type="ctrTitle" idx="4294967295"/>
          </p:nvPr>
        </p:nvSpPr>
        <p:spPr>
          <a:xfrm>
            <a:off x="609600" y="1393825"/>
            <a:ext cx="7848600" cy="920750"/>
          </a:xfrm>
          <a:solidFill>
            <a:schemeClr val="accent1"/>
          </a:solidFill>
          <a:ln>
            <a:solidFill>
              <a:schemeClr val="tx1"/>
            </a:solidFill>
          </a:ln>
        </p:spPr>
        <p:txBody>
          <a:bodyPr/>
          <a:lstStyle/>
          <a:p>
            <a:pPr eaLnBrk="1" hangingPunct="1"/>
            <a:r>
              <a:rPr lang="en-US" sz="4000" b="1" smtClean="0"/>
              <a:t/>
            </a:r>
            <a:br>
              <a:rPr lang="en-US" sz="4000" b="1" smtClean="0"/>
            </a:br>
            <a:r>
              <a:rPr lang="en-US" sz="4000" b="1" smtClean="0"/>
              <a:t>SIRPP </a:t>
            </a:r>
            <a:br>
              <a:rPr lang="en-US" sz="4000" b="1" smtClean="0"/>
            </a:br>
            <a:endParaRPr lang="en-US" sz="4000" b="1"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12A9E08-AC7E-4B58-B15B-1007FBC8E910}" type="slidenum">
              <a:rPr lang="en-US" sz="1400" i="0"/>
              <a:pPr algn="r"/>
              <a:t>64</a:t>
            </a:fld>
            <a:endParaRPr lang="en-US" sz="1400" i="0"/>
          </a:p>
        </p:txBody>
      </p:sp>
      <p:sp>
        <p:nvSpPr>
          <p:cNvPr id="143362" name="Rectangle 2"/>
          <p:cNvSpPr>
            <a:spLocks noGrp="1" noChangeArrowheads="1"/>
          </p:cNvSpPr>
          <p:nvPr>
            <p:ph type="subTitle" idx="4294967295"/>
          </p:nvPr>
        </p:nvSpPr>
        <p:spPr>
          <a:xfrm>
            <a:off x="533400" y="2362200"/>
            <a:ext cx="8001000" cy="4495800"/>
          </a:xfrm>
        </p:spPr>
        <p:txBody>
          <a:bodyPr/>
          <a:lstStyle/>
          <a:p>
            <a:pPr marL="577850" lvl="1" indent="0">
              <a:lnSpc>
                <a:spcPct val="80000"/>
              </a:lnSpc>
              <a:buFontTx/>
              <a:buNone/>
            </a:pPr>
            <a:r>
              <a:rPr lang="en-US" b="1" i="1" u="sng" smtClean="0"/>
              <a:t>2009-2010 SIRPP Study Requests</a:t>
            </a:r>
          </a:p>
          <a:p>
            <a:pPr marL="577850" lvl="1" indent="0">
              <a:lnSpc>
                <a:spcPct val="80000"/>
              </a:lnSpc>
              <a:buFontTx/>
              <a:buNone/>
            </a:pPr>
            <a:endParaRPr lang="en-US" sz="1200" b="1" smtClean="0"/>
          </a:p>
          <a:p>
            <a:pPr marL="463550" indent="-463550">
              <a:lnSpc>
                <a:spcPct val="80000"/>
              </a:lnSpc>
              <a:buFont typeface="Wingdings" pitchFamily="2" charset="2"/>
              <a:buChar char="Ø"/>
            </a:pPr>
            <a:r>
              <a:rPr lang="en-US" sz="2400" b="1" smtClean="0"/>
              <a:t>Entergy to Georgia ITS – 2000 MW (2014, Step 2) </a:t>
            </a:r>
          </a:p>
          <a:p>
            <a:pPr marL="463550" indent="-463550">
              <a:lnSpc>
                <a:spcPct val="80000"/>
              </a:lnSpc>
              <a:buFont typeface="Wingdings" pitchFamily="2" charset="2"/>
              <a:buChar char="Ø"/>
            </a:pPr>
            <a:endParaRPr lang="en-US" sz="2400" b="1" smtClean="0"/>
          </a:p>
          <a:p>
            <a:pPr marL="463550" indent="-463550">
              <a:lnSpc>
                <a:spcPct val="80000"/>
              </a:lnSpc>
              <a:buFont typeface="Wingdings" pitchFamily="2" charset="2"/>
              <a:buChar char="Ø"/>
            </a:pPr>
            <a:r>
              <a:rPr lang="en-US" sz="2400" b="1" smtClean="0"/>
              <a:t>MISO to TVA – 2000 MW (2015, Step 1)</a:t>
            </a:r>
          </a:p>
          <a:p>
            <a:pPr marL="463550" indent="-463550">
              <a:lnSpc>
                <a:spcPct val="80000"/>
              </a:lnSpc>
              <a:buFontTx/>
              <a:buNone/>
            </a:pPr>
            <a:endParaRPr lang="en-US" sz="2400" b="1" smtClean="0"/>
          </a:p>
          <a:p>
            <a:pPr marL="463550" indent="-463550">
              <a:lnSpc>
                <a:spcPct val="80000"/>
              </a:lnSpc>
              <a:buFont typeface="Wingdings" pitchFamily="2" charset="2"/>
              <a:buChar char="Ø"/>
            </a:pPr>
            <a:r>
              <a:rPr lang="en-US" sz="2400" b="1" smtClean="0"/>
              <a:t>Kentucky to Georgia ITS – 1000 MW (2015, Step 1)</a:t>
            </a:r>
          </a:p>
          <a:p>
            <a:pPr marL="463550" indent="-463550">
              <a:lnSpc>
                <a:spcPct val="80000"/>
              </a:lnSpc>
              <a:buFontTx/>
              <a:buNone/>
            </a:pPr>
            <a:endParaRPr lang="en-US" sz="2400" b="1" smtClean="0"/>
          </a:p>
          <a:p>
            <a:pPr marL="463550" indent="-463550">
              <a:lnSpc>
                <a:spcPct val="80000"/>
              </a:lnSpc>
              <a:buFont typeface="Wingdings" pitchFamily="2" charset="2"/>
              <a:buChar char="Ø"/>
            </a:pPr>
            <a:r>
              <a:rPr lang="en-US" sz="2400" b="1" smtClean="0"/>
              <a:t>MISO &amp; PJM West (SMART) to SIRPP – 3000 MW (2018, Step 1)</a:t>
            </a:r>
          </a:p>
          <a:p>
            <a:pPr marL="463550" indent="-463550">
              <a:lnSpc>
                <a:spcPct val="80000"/>
              </a:lnSpc>
              <a:buFontTx/>
              <a:buNone/>
            </a:pPr>
            <a:endParaRPr lang="en-US" sz="2400" b="1" smtClean="0"/>
          </a:p>
          <a:p>
            <a:pPr marL="463550" indent="-463550">
              <a:lnSpc>
                <a:spcPct val="80000"/>
              </a:lnSpc>
              <a:buFont typeface="Wingdings" pitchFamily="2" charset="2"/>
              <a:buChar char="Ø"/>
            </a:pPr>
            <a:r>
              <a:rPr lang="en-US" sz="2400" b="1" smtClean="0"/>
              <a:t>SPP to SIRPP – 3000 MW via HVDC (2018, Step 1)</a:t>
            </a:r>
          </a:p>
        </p:txBody>
      </p:sp>
      <p:pic>
        <p:nvPicPr>
          <p:cNvPr id="143363"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43364" name="Rectangle 4"/>
          <p:cNvSpPr>
            <a:spLocks noGrp="1" noChangeArrowheads="1"/>
          </p:cNvSpPr>
          <p:nvPr>
            <p:ph type="ctrTitle" idx="4294967295"/>
          </p:nvPr>
        </p:nvSpPr>
        <p:spPr>
          <a:xfrm>
            <a:off x="609600" y="1219200"/>
            <a:ext cx="7848600" cy="914400"/>
          </a:xfrm>
          <a:solidFill>
            <a:schemeClr val="accent1"/>
          </a:solidFill>
          <a:ln>
            <a:solidFill>
              <a:schemeClr val="tx1"/>
            </a:solidFill>
          </a:ln>
        </p:spPr>
        <p:txBody>
          <a:bodyPr/>
          <a:lstStyle/>
          <a:p>
            <a:pPr eaLnBrk="1" hangingPunct="1"/>
            <a:r>
              <a:rPr lang="en-US" sz="4000" b="1" smtClean="0"/>
              <a:t>SIRPP</a:t>
            </a:r>
          </a:p>
        </p:txBody>
      </p:sp>
      <p:sp>
        <p:nvSpPr>
          <p:cNvPr id="143365" name="Rectangle 1"/>
          <p:cNvSpPr>
            <a:spLocks noChangeArrowheads="1"/>
          </p:cNvSpPr>
          <p:nvPr/>
        </p:nvSpPr>
        <p:spPr bwMode="auto">
          <a:xfrm>
            <a:off x="0" y="46038"/>
            <a:ext cx="263525" cy="366712"/>
          </a:xfrm>
          <a:prstGeom prst="rect">
            <a:avLst/>
          </a:prstGeom>
          <a:noFill/>
          <a:ln w="9525">
            <a:noFill/>
            <a:miter lim="800000"/>
            <a:headEnd/>
            <a:tailEnd/>
          </a:ln>
        </p:spPr>
        <p:txBody>
          <a:bodyPr wrap="none" anchor="ctr">
            <a:spAutoFit/>
          </a:bodyPr>
          <a:lstStyle/>
          <a:p>
            <a:pPr algn="just" eaLnBrk="0" hangingPunct="0">
              <a:buFontTx/>
              <a:buChar char="•"/>
              <a:tabLst>
                <a:tab pos="228600" algn="l"/>
                <a:tab pos="457200" algn="l"/>
              </a:tabLst>
            </a:pPr>
            <a:endParaRPr lang="en-US" i="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CDBD4E7-7758-4C72-B1B1-342D88BF664A}" type="slidenum">
              <a:rPr lang="en-US" sz="1400" i="0"/>
              <a:pPr algn="r"/>
              <a:t>65</a:t>
            </a:fld>
            <a:endParaRPr lang="en-US" sz="1400" i="0"/>
          </a:p>
        </p:txBody>
      </p:sp>
      <p:sp>
        <p:nvSpPr>
          <p:cNvPr id="145410" name="Rectangle 2"/>
          <p:cNvSpPr>
            <a:spLocks noGrp="1" noChangeArrowheads="1"/>
          </p:cNvSpPr>
          <p:nvPr>
            <p:ph type="subTitle" idx="4294967295"/>
          </p:nvPr>
        </p:nvSpPr>
        <p:spPr>
          <a:xfrm>
            <a:off x="533400" y="1970088"/>
            <a:ext cx="8001000" cy="4191000"/>
          </a:xfrm>
        </p:spPr>
        <p:txBody>
          <a:bodyPr/>
          <a:lstStyle/>
          <a:p>
            <a:pPr marL="457200" lvl="1" indent="0">
              <a:spcAft>
                <a:spcPct val="20000"/>
              </a:spcAft>
              <a:buFontTx/>
              <a:buNone/>
            </a:pPr>
            <a:r>
              <a:rPr lang="en-US" b="1" i="1" u="sng" smtClean="0"/>
              <a:t>2009-2010 SIRPP Study Results</a:t>
            </a:r>
            <a:endParaRPr lang="en-US" b="1" smtClean="0"/>
          </a:p>
          <a:p>
            <a:pPr marL="463550" indent="-463550">
              <a:spcAft>
                <a:spcPct val="20000"/>
              </a:spcAft>
              <a:buFont typeface="Wingdings" pitchFamily="2" charset="2"/>
              <a:buChar char="Ø"/>
            </a:pPr>
            <a:r>
              <a:rPr lang="en-US" sz="2400" b="1" smtClean="0"/>
              <a:t>Entergy to Georgia ITS – 2000 MW (2014, Step 2)</a:t>
            </a:r>
          </a:p>
          <a:p>
            <a:pPr marL="457200" lvl="1" indent="0">
              <a:spcAft>
                <a:spcPct val="20000"/>
              </a:spcAft>
            </a:pPr>
            <a:r>
              <a:rPr lang="en-US" sz="1800" b="1" smtClean="0"/>
              <a:t>  One (1) 500 kV Line (Southern)</a:t>
            </a:r>
          </a:p>
          <a:p>
            <a:pPr marL="457200" lvl="1" indent="0">
              <a:spcAft>
                <a:spcPct val="20000"/>
              </a:spcAft>
            </a:pPr>
            <a:r>
              <a:rPr lang="en-US" sz="1800" b="1" smtClean="0"/>
              <a:t>  One (1) 500 / 230 kV Transformer (Southern)</a:t>
            </a:r>
          </a:p>
          <a:p>
            <a:pPr marL="457200" lvl="1" indent="0">
              <a:spcAft>
                <a:spcPct val="20000"/>
              </a:spcAft>
            </a:pPr>
            <a:r>
              <a:rPr lang="en-US" sz="1800" b="1" smtClean="0"/>
              <a:t>  Ten (10) 230 kV Lines (Southern)</a:t>
            </a:r>
          </a:p>
          <a:p>
            <a:pPr marL="457200" lvl="1" indent="0">
              <a:spcAft>
                <a:spcPct val="20000"/>
              </a:spcAft>
            </a:pPr>
            <a:r>
              <a:rPr lang="en-US" sz="1800" b="1" smtClean="0"/>
              <a:t>  Six (6) 161 kV Lines (Entergy, TVA)</a:t>
            </a:r>
          </a:p>
          <a:p>
            <a:pPr marL="457200" lvl="1" indent="0">
              <a:spcAft>
                <a:spcPct val="20000"/>
              </a:spcAft>
            </a:pPr>
            <a:r>
              <a:rPr lang="en-US" sz="1800" b="1" smtClean="0"/>
              <a:t>  </a:t>
            </a:r>
            <a:r>
              <a:rPr lang="en-US" sz="1800" b="1" u="sng" smtClean="0"/>
              <a:t>TOTAL COST</a:t>
            </a:r>
            <a:r>
              <a:rPr lang="en-US" sz="1800" b="1" smtClean="0"/>
              <a:t>: </a:t>
            </a:r>
            <a:r>
              <a:rPr lang="en-US" sz="1800" b="1" smtClean="0">
                <a:solidFill>
                  <a:srgbClr val="FF0000"/>
                </a:solidFill>
              </a:rPr>
              <a:t>$330,246,000</a:t>
            </a:r>
          </a:p>
          <a:p>
            <a:pPr marL="463550" indent="-463550">
              <a:spcAft>
                <a:spcPct val="20000"/>
              </a:spcAft>
              <a:buFont typeface="Wingdings" pitchFamily="2" charset="2"/>
              <a:buChar char="Ø"/>
            </a:pPr>
            <a:r>
              <a:rPr lang="en-US" sz="2400" b="1" smtClean="0"/>
              <a:t>MISO to TVA – 2000 MW (2015, Step 1)</a:t>
            </a:r>
          </a:p>
          <a:p>
            <a:pPr marL="457200" lvl="1" indent="0">
              <a:spcAft>
                <a:spcPct val="20000"/>
              </a:spcAft>
            </a:pPr>
            <a:r>
              <a:rPr lang="en-US" sz="1800" b="1" smtClean="0"/>
              <a:t>  One (1) 230 kV Line (Southern)</a:t>
            </a:r>
          </a:p>
          <a:p>
            <a:pPr marL="457200" lvl="1" indent="0">
              <a:spcAft>
                <a:spcPct val="20000"/>
              </a:spcAft>
            </a:pPr>
            <a:r>
              <a:rPr lang="en-US" sz="1800" b="1" smtClean="0"/>
              <a:t>  One (1) 161 kV Line (TVA)</a:t>
            </a:r>
          </a:p>
          <a:p>
            <a:pPr marL="457200" lvl="1" indent="0">
              <a:spcAft>
                <a:spcPct val="20000"/>
              </a:spcAft>
            </a:pPr>
            <a:r>
              <a:rPr lang="en-US" sz="1800" b="1" smtClean="0"/>
              <a:t>  </a:t>
            </a:r>
            <a:r>
              <a:rPr lang="en-US" sz="1800" b="1" u="sng" smtClean="0"/>
              <a:t>TOTAL COST</a:t>
            </a:r>
            <a:r>
              <a:rPr lang="en-US" sz="1800" b="1" smtClean="0"/>
              <a:t>: </a:t>
            </a:r>
            <a:r>
              <a:rPr lang="en-US" sz="1800" b="1" smtClean="0">
                <a:solidFill>
                  <a:srgbClr val="FF0000"/>
                </a:solidFill>
              </a:rPr>
              <a:t>$53,720,000</a:t>
            </a:r>
            <a:endParaRPr lang="en-US" sz="1800" b="1" smtClean="0"/>
          </a:p>
        </p:txBody>
      </p:sp>
      <p:pic>
        <p:nvPicPr>
          <p:cNvPr id="145411"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45412" name="Rectangle 4"/>
          <p:cNvSpPr>
            <a:spLocks noGrp="1" noChangeArrowheads="1"/>
          </p:cNvSpPr>
          <p:nvPr>
            <p:ph type="ctrTitle" idx="4294967295"/>
          </p:nvPr>
        </p:nvSpPr>
        <p:spPr>
          <a:xfrm>
            <a:off x="609600" y="1219200"/>
            <a:ext cx="7848600" cy="762000"/>
          </a:xfrm>
          <a:solidFill>
            <a:schemeClr val="accent1"/>
          </a:solidFill>
          <a:ln>
            <a:solidFill>
              <a:schemeClr val="tx1"/>
            </a:solidFill>
          </a:ln>
        </p:spPr>
        <p:txBody>
          <a:bodyPr/>
          <a:lstStyle/>
          <a:p>
            <a:pPr eaLnBrk="1" hangingPunct="1"/>
            <a:r>
              <a:rPr lang="en-US" sz="4000" b="1" smtClean="0"/>
              <a:t>SIRPP</a:t>
            </a:r>
          </a:p>
        </p:txBody>
      </p:sp>
      <p:sp>
        <p:nvSpPr>
          <p:cNvPr id="145413" name="Rectangle 1"/>
          <p:cNvSpPr>
            <a:spLocks noChangeArrowheads="1"/>
          </p:cNvSpPr>
          <p:nvPr/>
        </p:nvSpPr>
        <p:spPr bwMode="auto">
          <a:xfrm>
            <a:off x="0" y="46038"/>
            <a:ext cx="263525" cy="366712"/>
          </a:xfrm>
          <a:prstGeom prst="rect">
            <a:avLst/>
          </a:prstGeom>
          <a:noFill/>
          <a:ln w="9525">
            <a:noFill/>
            <a:miter lim="800000"/>
            <a:headEnd/>
            <a:tailEnd/>
          </a:ln>
        </p:spPr>
        <p:txBody>
          <a:bodyPr wrap="none" anchor="ctr">
            <a:spAutoFit/>
          </a:bodyPr>
          <a:lstStyle/>
          <a:p>
            <a:pPr algn="just" eaLnBrk="0" hangingPunct="0">
              <a:buFontTx/>
              <a:buChar char="•"/>
              <a:tabLst>
                <a:tab pos="228600" algn="l"/>
                <a:tab pos="457200" algn="l"/>
              </a:tabLst>
            </a:pPr>
            <a:endParaRPr lang="en-US" i="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8A233FF-5E6F-48CF-AA16-96A6170EBFC5}" type="slidenum">
              <a:rPr lang="en-US" sz="1400" i="0"/>
              <a:pPr algn="r"/>
              <a:t>66</a:t>
            </a:fld>
            <a:endParaRPr lang="en-US" sz="1400" i="0"/>
          </a:p>
        </p:txBody>
      </p:sp>
      <p:sp>
        <p:nvSpPr>
          <p:cNvPr id="147458" name="Rectangle 2"/>
          <p:cNvSpPr>
            <a:spLocks noGrp="1" noChangeArrowheads="1"/>
          </p:cNvSpPr>
          <p:nvPr>
            <p:ph type="subTitle" idx="4294967295"/>
          </p:nvPr>
        </p:nvSpPr>
        <p:spPr>
          <a:xfrm>
            <a:off x="423863" y="1970088"/>
            <a:ext cx="8301037" cy="5019675"/>
          </a:xfrm>
        </p:spPr>
        <p:txBody>
          <a:bodyPr/>
          <a:lstStyle/>
          <a:p>
            <a:pPr marL="457200" lvl="1" indent="0">
              <a:spcAft>
                <a:spcPct val="20000"/>
              </a:spcAft>
              <a:buFontTx/>
              <a:buNone/>
            </a:pPr>
            <a:r>
              <a:rPr lang="en-US" b="1" i="1" u="sng" smtClean="0"/>
              <a:t>2009-2010 SIRPP Study Results</a:t>
            </a:r>
            <a:endParaRPr lang="en-US" b="1" smtClean="0"/>
          </a:p>
          <a:p>
            <a:pPr marL="463550" indent="-463550">
              <a:spcAft>
                <a:spcPct val="20000"/>
              </a:spcAft>
              <a:buFont typeface="Wingdings" pitchFamily="2" charset="2"/>
              <a:buChar char="Ø"/>
            </a:pPr>
            <a:r>
              <a:rPr lang="en-US" sz="2400" b="1" smtClean="0"/>
              <a:t>Kentucky to Georgia ITS – 1000 MW (2015, Step 1)</a:t>
            </a:r>
          </a:p>
          <a:p>
            <a:pPr marL="457200" lvl="1" indent="0">
              <a:spcAft>
                <a:spcPct val="20000"/>
              </a:spcAft>
            </a:pPr>
            <a:r>
              <a:rPr lang="en-US" sz="1600" b="1" smtClean="0"/>
              <a:t>  One (1) 230 kV Line (Southern)</a:t>
            </a:r>
          </a:p>
          <a:p>
            <a:pPr marL="457200" lvl="1" indent="0">
              <a:spcAft>
                <a:spcPct val="20000"/>
              </a:spcAft>
            </a:pPr>
            <a:r>
              <a:rPr lang="en-US" sz="1600" b="1" smtClean="0"/>
              <a:t>  Two (2) 161 kV Line (E. ON U.S., Southern)</a:t>
            </a:r>
          </a:p>
          <a:p>
            <a:pPr marL="457200" lvl="1" indent="0">
              <a:spcAft>
                <a:spcPct val="20000"/>
              </a:spcAft>
            </a:pPr>
            <a:r>
              <a:rPr lang="en-US" sz="1600" b="1" smtClean="0"/>
              <a:t>  </a:t>
            </a:r>
            <a:r>
              <a:rPr lang="en-US" sz="1600" b="1" u="sng" smtClean="0"/>
              <a:t>TOTAL COST</a:t>
            </a:r>
            <a:r>
              <a:rPr lang="en-US" sz="1600" b="1" smtClean="0"/>
              <a:t>: </a:t>
            </a:r>
            <a:r>
              <a:rPr lang="en-US" sz="1600" b="1" smtClean="0">
                <a:solidFill>
                  <a:srgbClr val="FF0000"/>
                </a:solidFill>
              </a:rPr>
              <a:t>$18,700,000</a:t>
            </a:r>
          </a:p>
          <a:p>
            <a:pPr marL="463550" indent="-463550">
              <a:spcAft>
                <a:spcPct val="20000"/>
              </a:spcAft>
              <a:buFont typeface="Wingdings" pitchFamily="2" charset="2"/>
              <a:buChar char="Ø"/>
            </a:pPr>
            <a:r>
              <a:rPr lang="en-US" sz="2400" b="1" smtClean="0"/>
              <a:t>MISO &amp; PJM West (SMART) to SIRPP – 3000 MW (2018, Step 1)</a:t>
            </a:r>
          </a:p>
          <a:p>
            <a:pPr marL="457200" lvl="1" indent="0">
              <a:spcAft>
                <a:spcPct val="20000"/>
              </a:spcAft>
            </a:pPr>
            <a:r>
              <a:rPr lang="en-US" sz="1600" b="1" smtClean="0"/>
              <a:t>  One (1) 500 / 230 kV Transformer (Southern)</a:t>
            </a:r>
          </a:p>
          <a:p>
            <a:pPr marL="457200" lvl="1" indent="0">
              <a:spcAft>
                <a:spcPct val="20000"/>
              </a:spcAft>
            </a:pPr>
            <a:r>
              <a:rPr lang="en-US" sz="1600" b="1" smtClean="0"/>
              <a:t>  Three (3) 500 / 161 kV Transformer (TVA)</a:t>
            </a:r>
          </a:p>
          <a:p>
            <a:pPr marL="457200" lvl="1" indent="0">
              <a:spcAft>
                <a:spcPct val="20000"/>
              </a:spcAft>
            </a:pPr>
            <a:r>
              <a:rPr lang="en-US" sz="1600" b="1" smtClean="0"/>
              <a:t>  Three (3) 230 kV Lines (Southern)</a:t>
            </a:r>
          </a:p>
          <a:p>
            <a:pPr marL="457200" lvl="1" indent="0">
              <a:spcAft>
                <a:spcPct val="20000"/>
              </a:spcAft>
            </a:pPr>
            <a:r>
              <a:rPr lang="en-US" sz="1600" b="1" smtClean="0"/>
              <a:t>  Six (6) 161 kV Lines (TVA)</a:t>
            </a:r>
          </a:p>
          <a:p>
            <a:pPr marL="457200" lvl="1" indent="0">
              <a:spcAft>
                <a:spcPct val="20000"/>
              </a:spcAft>
            </a:pPr>
            <a:r>
              <a:rPr lang="en-US" sz="1600" b="1" smtClean="0"/>
              <a:t>  </a:t>
            </a:r>
            <a:r>
              <a:rPr lang="en-US" sz="1600" b="1" u="sng" smtClean="0"/>
              <a:t>TOTAL COST</a:t>
            </a:r>
            <a:r>
              <a:rPr lang="en-US" sz="1600" b="1" smtClean="0"/>
              <a:t>: </a:t>
            </a:r>
            <a:r>
              <a:rPr lang="en-US" sz="1600" b="1" smtClean="0">
                <a:solidFill>
                  <a:srgbClr val="FF0000"/>
                </a:solidFill>
              </a:rPr>
              <a:t>$161,465,000</a:t>
            </a:r>
          </a:p>
        </p:txBody>
      </p:sp>
      <p:pic>
        <p:nvPicPr>
          <p:cNvPr id="147459"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47460" name="Rectangle 4"/>
          <p:cNvSpPr>
            <a:spLocks noGrp="1" noChangeArrowheads="1"/>
          </p:cNvSpPr>
          <p:nvPr>
            <p:ph type="ctrTitle" idx="4294967295"/>
          </p:nvPr>
        </p:nvSpPr>
        <p:spPr>
          <a:xfrm>
            <a:off x="609600" y="1219200"/>
            <a:ext cx="7848600" cy="673100"/>
          </a:xfrm>
          <a:solidFill>
            <a:schemeClr val="accent1"/>
          </a:solidFill>
          <a:ln>
            <a:solidFill>
              <a:schemeClr val="tx1"/>
            </a:solidFill>
          </a:ln>
        </p:spPr>
        <p:txBody>
          <a:bodyPr/>
          <a:lstStyle/>
          <a:p>
            <a:pPr eaLnBrk="1" hangingPunct="1"/>
            <a:r>
              <a:rPr lang="en-US" sz="4000" b="1" smtClean="0"/>
              <a:t>SIRPP</a:t>
            </a:r>
          </a:p>
        </p:txBody>
      </p:sp>
      <p:sp>
        <p:nvSpPr>
          <p:cNvPr id="147461" name="Rectangle 1"/>
          <p:cNvSpPr>
            <a:spLocks noChangeArrowheads="1"/>
          </p:cNvSpPr>
          <p:nvPr/>
        </p:nvSpPr>
        <p:spPr bwMode="auto">
          <a:xfrm>
            <a:off x="0" y="46038"/>
            <a:ext cx="263525" cy="366712"/>
          </a:xfrm>
          <a:prstGeom prst="rect">
            <a:avLst/>
          </a:prstGeom>
          <a:noFill/>
          <a:ln w="9525">
            <a:noFill/>
            <a:miter lim="800000"/>
            <a:headEnd/>
            <a:tailEnd/>
          </a:ln>
        </p:spPr>
        <p:txBody>
          <a:bodyPr wrap="none" anchor="ctr">
            <a:spAutoFit/>
          </a:bodyPr>
          <a:lstStyle/>
          <a:p>
            <a:pPr algn="just" eaLnBrk="0" hangingPunct="0">
              <a:buFontTx/>
              <a:buChar char="•"/>
              <a:tabLst>
                <a:tab pos="228600" algn="l"/>
                <a:tab pos="457200" algn="l"/>
              </a:tabLst>
            </a:pPr>
            <a:endParaRPr lang="en-US" i="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013AF43-A0EC-4D14-B4F6-D2E1EEE56824}" type="slidenum">
              <a:rPr lang="en-US" sz="1400" i="0"/>
              <a:pPr algn="r"/>
              <a:t>67</a:t>
            </a:fld>
            <a:endParaRPr lang="en-US" sz="1400" i="0"/>
          </a:p>
        </p:txBody>
      </p:sp>
      <p:sp>
        <p:nvSpPr>
          <p:cNvPr id="149506" name="Rectangle 2"/>
          <p:cNvSpPr>
            <a:spLocks noGrp="1" noChangeArrowheads="1"/>
          </p:cNvSpPr>
          <p:nvPr>
            <p:ph type="subTitle" idx="4294967295"/>
          </p:nvPr>
        </p:nvSpPr>
        <p:spPr>
          <a:xfrm>
            <a:off x="533400" y="2057400"/>
            <a:ext cx="8001000" cy="4800600"/>
          </a:xfrm>
        </p:spPr>
        <p:txBody>
          <a:bodyPr/>
          <a:lstStyle/>
          <a:p>
            <a:pPr marL="457200" lvl="1" indent="0">
              <a:lnSpc>
                <a:spcPct val="90000"/>
              </a:lnSpc>
              <a:spcAft>
                <a:spcPct val="10000"/>
              </a:spcAft>
              <a:buFontTx/>
              <a:buNone/>
            </a:pPr>
            <a:r>
              <a:rPr lang="en-US" sz="3200" b="1" i="1" u="sng" smtClean="0"/>
              <a:t>2009-2010 SIRPP Study Results</a:t>
            </a:r>
            <a:endParaRPr lang="en-US" sz="3200" b="1" smtClean="0"/>
          </a:p>
          <a:p>
            <a:pPr marL="463550" indent="-463550">
              <a:lnSpc>
                <a:spcPct val="90000"/>
              </a:lnSpc>
              <a:spcAft>
                <a:spcPct val="10000"/>
              </a:spcAft>
              <a:buFont typeface="Wingdings" pitchFamily="2" charset="2"/>
              <a:buChar char="Ø"/>
            </a:pPr>
            <a:r>
              <a:rPr lang="en-US" sz="2400" b="1" smtClean="0"/>
              <a:t>SPP to SIRPP – 3000 MW via HVDC to Bowen (SOCO) and Montgomery (TVA) (2018, Step 1)</a:t>
            </a:r>
          </a:p>
          <a:p>
            <a:pPr marL="457200" lvl="1" indent="0">
              <a:lnSpc>
                <a:spcPct val="90000"/>
              </a:lnSpc>
              <a:spcAft>
                <a:spcPct val="10000"/>
              </a:spcAft>
            </a:pPr>
            <a:r>
              <a:rPr lang="en-US" sz="1800" b="1" smtClean="0"/>
              <a:t>  One (1) 500 / 230 kV Transformer (Southern)</a:t>
            </a:r>
          </a:p>
          <a:p>
            <a:pPr marL="457200" lvl="1" indent="0">
              <a:lnSpc>
                <a:spcPct val="90000"/>
              </a:lnSpc>
              <a:spcAft>
                <a:spcPct val="10000"/>
              </a:spcAft>
            </a:pPr>
            <a:r>
              <a:rPr lang="en-US" sz="1800" b="1" smtClean="0"/>
              <a:t>  One (1) 500 / 161 kV Transformer (TVA)</a:t>
            </a:r>
          </a:p>
          <a:p>
            <a:pPr marL="457200" lvl="1" indent="0">
              <a:lnSpc>
                <a:spcPct val="90000"/>
              </a:lnSpc>
              <a:spcAft>
                <a:spcPct val="10000"/>
              </a:spcAft>
            </a:pPr>
            <a:r>
              <a:rPr lang="en-US" sz="1800" b="1" smtClean="0"/>
              <a:t>  One (1) 345 / 138 kV Transformer (Entergy)</a:t>
            </a:r>
          </a:p>
          <a:p>
            <a:pPr marL="457200" lvl="1" indent="0">
              <a:lnSpc>
                <a:spcPct val="90000"/>
              </a:lnSpc>
              <a:spcAft>
                <a:spcPct val="10000"/>
              </a:spcAft>
            </a:pPr>
            <a:r>
              <a:rPr lang="en-US" sz="1800" b="1" smtClean="0"/>
              <a:t>  One (1) 230 kV Lines (Southern)</a:t>
            </a:r>
          </a:p>
          <a:p>
            <a:pPr marL="457200" lvl="1" indent="0">
              <a:lnSpc>
                <a:spcPct val="90000"/>
              </a:lnSpc>
              <a:spcAft>
                <a:spcPct val="10000"/>
              </a:spcAft>
            </a:pPr>
            <a:r>
              <a:rPr lang="en-US" sz="1800" b="1" smtClean="0"/>
              <a:t>  Sixteen (16) 161 kV Lines (TVA)</a:t>
            </a:r>
          </a:p>
          <a:p>
            <a:pPr marL="457200" lvl="1" indent="0">
              <a:lnSpc>
                <a:spcPct val="90000"/>
              </a:lnSpc>
              <a:spcAft>
                <a:spcPct val="10000"/>
              </a:spcAft>
            </a:pPr>
            <a:r>
              <a:rPr lang="en-US" sz="1800" b="1" smtClean="0"/>
              <a:t>  </a:t>
            </a:r>
            <a:r>
              <a:rPr lang="en-US" sz="1800" b="1" u="sng" smtClean="0"/>
              <a:t>TOTAL COST</a:t>
            </a:r>
            <a:r>
              <a:rPr lang="en-US" sz="1800" b="1" smtClean="0"/>
              <a:t>: </a:t>
            </a:r>
            <a:r>
              <a:rPr lang="en-US" sz="1800" b="1" smtClean="0">
                <a:solidFill>
                  <a:srgbClr val="FF0000"/>
                </a:solidFill>
              </a:rPr>
              <a:t>$289,904,000</a:t>
            </a:r>
          </a:p>
          <a:p>
            <a:pPr marL="463550" indent="-463550">
              <a:lnSpc>
                <a:spcPct val="90000"/>
              </a:lnSpc>
              <a:spcAft>
                <a:spcPct val="10000"/>
              </a:spcAft>
              <a:buFont typeface="Wingdings" pitchFamily="2" charset="2"/>
              <a:buChar char="Ø"/>
            </a:pPr>
            <a:r>
              <a:rPr lang="en-US" sz="2800" b="1" smtClean="0"/>
              <a:t>Duke Energy Carolinas and Progress Energy Carolinas did not identify any constraints.</a:t>
            </a:r>
          </a:p>
        </p:txBody>
      </p:sp>
      <p:pic>
        <p:nvPicPr>
          <p:cNvPr id="149507"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49508" name="Rectangle 4"/>
          <p:cNvSpPr>
            <a:spLocks noGrp="1" noChangeArrowheads="1"/>
          </p:cNvSpPr>
          <p:nvPr>
            <p:ph type="ctrTitle" idx="4294967295"/>
          </p:nvPr>
        </p:nvSpPr>
        <p:spPr>
          <a:xfrm>
            <a:off x="609600" y="1219200"/>
            <a:ext cx="7848600" cy="762000"/>
          </a:xfrm>
          <a:solidFill>
            <a:schemeClr val="accent1"/>
          </a:solidFill>
          <a:ln>
            <a:solidFill>
              <a:schemeClr val="tx1"/>
            </a:solidFill>
          </a:ln>
        </p:spPr>
        <p:txBody>
          <a:bodyPr/>
          <a:lstStyle/>
          <a:p>
            <a:pPr eaLnBrk="1" hangingPunct="1"/>
            <a:r>
              <a:rPr lang="en-US" sz="4000" b="1" smtClean="0"/>
              <a:t>SIRPP</a:t>
            </a:r>
          </a:p>
        </p:txBody>
      </p:sp>
      <p:sp>
        <p:nvSpPr>
          <p:cNvPr id="149509" name="Rectangle 1"/>
          <p:cNvSpPr>
            <a:spLocks noChangeArrowheads="1"/>
          </p:cNvSpPr>
          <p:nvPr/>
        </p:nvSpPr>
        <p:spPr bwMode="auto">
          <a:xfrm>
            <a:off x="0" y="46038"/>
            <a:ext cx="263525" cy="366712"/>
          </a:xfrm>
          <a:prstGeom prst="rect">
            <a:avLst/>
          </a:prstGeom>
          <a:noFill/>
          <a:ln w="9525">
            <a:noFill/>
            <a:miter lim="800000"/>
            <a:headEnd/>
            <a:tailEnd/>
          </a:ln>
        </p:spPr>
        <p:txBody>
          <a:bodyPr wrap="none" anchor="ctr">
            <a:spAutoFit/>
          </a:bodyPr>
          <a:lstStyle/>
          <a:p>
            <a:pPr algn="just" eaLnBrk="0" hangingPunct="0">
              <a:buFontTx/>
              <a:buChar char="•"/>
              <a:tabLst>
                <a:tab pos="228600" algn="l"/>
                <a:tab pos="457200" algn="l"/>
              </a:tabLst>
            </a:pPr>
            <a:endParaRPr lang="en-US" i="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B524ADA-E2DE-43B7-B319-AE87799770B0}" type="slidenum">
              <a:rPr lang="en-US" sz="1400" i="0"/>
              <a:pPr algn="r"/>
              <a:t>68</a:t>
            </a:fld>
            <a:endParaRPr lang="en-US" sz="1400" i="0"/>
          </a:p>
        </p:txBody>
      </p:sp>
      <p:pic>
        <p:nvPicPr>
          <p:cNvPr id="151554"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51555" name="Rectangle 4"/>
          <p:cNvSpPr>
            <a:spLocks noGrp="1" noChangeArrowheads="1"/>
          </p:cNvSpPr>
          <p:nvPr>
            <p:ph type="ctrTitle" idx="4294967295"/>
          </p:nvPr>
        </p:nvSpPr>
        <p:spPr>
          <a:xfrm>
            <a:off x="609600" y="2506663"/>
            <a:ext cx="7848600" cy="2343150"/>
          </a:xfrm>
          <a:solidFill>
            <a:schemeClr val="accent1"/>
          </a:solidFill>
          <a:ln>
            <a:solidFill>
              <a:schemeClr val="tx1"/>
            </a:solidFill>
          </a:ln>
        </p:spPr>
        <p:txBody>
          <a:bodyPr/>
          <a:lstStyle/>
          <a:p>
            <a:pPr eaLnBrk="1" hangingPunct="1"/>
            <a:r>
              <a:rPr lang="en-US" sz="4000" b="1" smtClean="0"/>
              <a:t/>
            </a:r>
            <a:br>
              <a:rPr lang="en-US" sz="4000" b="1" smtClean="0"/>
            </a:br>
            <a:r>
              <a:rPr lang="en-US" sz="4000" b="1" smtClean="0"/>
              <a:t>http://www.southeastirpp.com/ </a:t>
            </a:r>
            <a:br>
              <a:rPr lang="en-US" sz="4000" b="1" smtClean="0"/>
            </a:br>
            <a:endParaRPr lang="en-US" sz="4000" b="1"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p:cNvSpPr txBox="1">
            <a:spLocks noGrp="1"/>
          </p:cNvSpPr>
          <p:nvPr/>
        </p:nvSpPr>
        <p:spPr bwMode="auto">
          <a:xfrm>
            <a:off x="6569075" y="6381750"/>
            <a:ext cx="2133600" cy="476250"/>
          </a:xfrm>
          <a:prstGeom prst="rect">
            <a:avLst/>
          </a:prstGeom>
          <a:noFill/>
          <a:ln w="9525">
            <a:noFill/>
            <a:miter lim="800000"/>
            <a:headEnd/>
            <a:tailEnd/>
          </a:ln>
        </p:spPr>
        <p:txBody>
          <a:bodyPr/>
          <a:lstStyle/>
          <a:p>
            <a:pPr algn="r"/>
            <a:fld id="{685FDBDC-0E26-4216-BDD7-6A0E7EB7C896}" type="slidenum">
              <a:rPr lang="en-US" sz="1400" i="0"/>
              <a:pPr algn="r"/>
              <a:t>69</a:t>
            </a:fld>
            <a:endParaRPr lang="en-US" sz="1400" i="0"/>
          </a:p>
        </p:txBody>
      </p:sp>
      <p:pic>
        <p:nvPicPr>
          <p:cNvPr id="153602" name="Picture 3"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
        <p:nvSpPr>
          <p:cNvPr id="153603" name="Rectangle 4"/>
          <p:cNvSpPr>
            <a:spLocks noGrp="1" noChangeArrowheads="1"/>
          </p:cNvSpPr>
          <p:nvPr>
            <p:ph type="ctrTitle" idx="4294967295"/>
          </p:nvPr>
        </p:nvSpPr>
        <p:spPr>
          <a:xfrm>
            <a:off x="615950" y="2546350"/>
            <a:ext cx="7848600" cy="2341563"/>
          </a:xfrm>
          <a:solidFill>
            <a:schemeClr val="accent1"/>
          </a:solidFill>
          <a:ln>
            <a:solidFill>
              <a:schemeClr val="tx1"/>
            </a:solidFill>
          </a:ln>
        </p:spPr>
        <p:txBody>
          <a:bodyPr/>
          <a:lstStyle/>
          <a:p>
            <a:pPr eaLnBrk="1" hangingPunct="1"/>
            <a:r>
              <a:rPr lang="en-US" sz="4000" b="1" smtClean="0"/>
              <a:t>Southern Cross Project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descr="press-release"/>
          <p:cNvPicPr>
            <a:picLocks noChangeAspect="1" noChangeArrowheads="1"/>
          </p:cNvPicPr>
          <p:nvPr/>
        </p:nvPicPr>
        <p:blipFill>
          <a:blip r:embed="rId2">
            <a:lum contrast="6000"/>
          </a:blip>
          <a:srcRect/>
          <a:stretch>
            <a:fillRect/>
          </a:stretch>
        </p:blipFill>
        <p:spPr bwMode="auto">
          <a:xfrm>
            <a:off x="0" y="-180975"/>
            <a:ext cx="9144000" cy="1447800"/>
          </a:xfrm>
          <a:prstGeom prst="rect">
            <a:avLst/>
          </a:prstGeom>
          <a:noFill/>
          <a:ln w="9525">
            <a:noFill/>
            <a:miter lim="800000"/>
            <a:headEnd/>
            <a:tailEnd/>
          </a:ln>
        </p:spPr>
      </p:pic>
      <p:sp>
        <p:nvSpPr>
          <p:cNvPr id="234499" name="Rectangle 4"/>
          <p:cNvSpPr>
            <a:spLocks noChangeArrowheads="1"/>
          </p:cNvSpPr>
          <p:nvPr/>
        </p:nvSpPr>
        <p:spPr bwMode="auto">
          <a:xfrm>
            <a:off x="533400" y="1143000"/>
            <a:ext cx="8382000" cy="685800"/>
          </a:xfrm>
          <a:prstGeom prst="rect">
            <a:avLst/>
          </a:prstGeom>
          <a:solidFill>
            <a:schemeClr val="accent1"/>
          </a:solidFill>
          <a:ln w="9525">
            <a:solidFill>
              <a:schemeClr val="tx1"/>
            </a:solidFill>
            <a:miter lim="800000"/>
            <a:headEnd/>
            <a:tailEnd/>
          </a:ln>
        </p:spPr>
        <p:txBody>
          <a:bodyPr anchor="ctr"/>
          <a:lstStyle/>
          <a:p>
            <a:pPr algn="ctr"/>
            <a:r>
              <a:rPr lang="en-US" sz="3200" i="0">
                <a:solidFill>
                  <a:schemeClr val="tx2"/>
                </a:solidFill>
              </a:rPr>
              <a:t>NC Off-Shore Wind- Strawman Proposal</a:t>
            </a:r>
          </a:p>
        </p:txBody>
      </p:sp>
      <p:sp>
        <p:nvSpPr>
          <p:cNvPr id="234500" name="Rectangle 5"/>
          <p:cNvSpPr>
            <a:spLocks noChangeArrowheads="1"/>
          </p:cNvSpPr>
          <p:nvPr/>
        </p:nvSpPr>
        <p:spPr bwMode="auto">
          <a:xfrm>
            <a:off x="8374063" y="6194425"/>
            <a:ext cx="381000" cy="304800"/>
          </a:xfrm>
          <a:prstGeom prst="rect">
            <a:avLst/>
          </a:prstGeom>
          <a:noFill/>
          <a:ln w="9525">
            <a:noFill/>
            <a:miter lim="800000"/>
            <a:headEnd/>
            <a:tailEnd/>
          </a:ln>
        </p:spPr>
        <p:txBody>
          <a:bodyPr wrap="none">
            <a:spAutoFit/>
          </a:bodyPr>
          <a:lstStyle/>
          <a:p>
            <a:fld id="{C7736556-7CE6-4922-B1E7-745356D84C36}" type="slidenum">
              <a:rPr lang="en-US" sz="1400" b="0" i="0"/>
              <a:pPr/>
              <a:t>70</a:t>
            </a:fld>
            <a:endParaRPr lang="en-US" sz="1400" b="0" i="0"/>
          </a:p>
        </p:txBody>
      </p:sp>
      <p:sp>
        <p:nvSpPr>
          <p:cNvPr id="234501" name="TextBox 86"/>
          <p:cNvSpPr txBox="1">
            <a:spLocks noChangeArrowheads="1"/>
          </p:cNvSpPr>
          <p:nvPr/>
        </p:nvSpPr>
        <p:spPr bwMode="auto">
          <a:xfrm>
            <a:off x="885825" y="3582988"/>
            <a:ext cx="6567488" cy="1069975"/>
          </a:xfrm>
          <a:prstGeom prst="rect">
            <a:avLst/>
          </a:prstGeom>
          <a:noFill/>
          <a:ln w="9525">
            <a:noFill/>
            <a:miter lim="800000"/>
            <a:headEnd/>
            <a:tailEnd/>
          </a:ln>
        </p:spPr>
        <p:txBody>
          <a:bodyPr>
            <a:spAutoFit/>
          </a:bodyPr>
          <a:lstStyle/>
          <a:p>
            <a:pPr algn="ctr"/>
            <a:r>
              <a:rPr lang="en-US" sz="1600" i="0" u="sng">
                <a:solidFill>
                  <a:srgbClr val="FF0000"/>
                </a:solidFill>
              </a:rPr>
              <a:t>FERC Order No: 630</a:t>
            </a:r>
          </a:p>
          <a:p>
            <a:pPr algn="ctr"/>
            <a:r>
              <a:rPr lang="en-US" sz="1600" i="0">
                <a:solidFill>
                  <a:srgbClr val="FF0000"/>
                </a:solidFill>
              </a:rPr>
              <a:t>The original slide contains </a:t>
            </a:r>
          </a:p>
          <a:p>
            <a:pPr algn="ctr"/>
            <a:r>
              <a:rPr lang="en-US" sz="1600" i="0">
                <a:solidFill>
                  <a:srgbClr val="FF0000"/>
                </a:solidFill>
              </a:rPr>
              <a:t>Critical Energy Infrastructure Information</a:t>
            </a:r>
          </a:p>
          <a:p>
            <a:pPr algn="ctr"/>
            <a:r>
              <a:rPr lang="en-US" sz="1600" i="0">
                <a:solidFill>
                  <a:srgbClr val="FF0000"/>
                </a:solidFill>
              </a:rPr>
              <a:t>and is not available to the Public</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descr="press-release"/>
          <p:cNvPicPr>
            <a:picLocks noChangeAspect="1" noChangeArrowheads="1"/>
          </p:cNvPicPr>
          <p:nvPr/>
        </p:nvPicPr>
        <p:blipFill>
          <a:blip r:embed="rId2">
            <a:lum contrast="6000"/>
          </a:blip>
          <a:srcRect/>
          <a:stretch>
            <a:fillRect/>
          </a:stretch>
        </p:blipFill>
        <p:spPr bwMode="auto">
          <a:xfrm>
            <a:off x="0" y="-180975"/>
            <a:ext cx="9144000" cy="1447800"/>
          </a:xfrm>
          <a:prstGeom prst="rect">
            <a:avLst/>
          </a:prstGeom>
          <a:noFill/>
          <a:ln w="9525">
            <a:noFill/>
            <a:miter lim="800000"/>
            <a:headEnd/>
            <a:tailEnd/>
          </a:ln>
        </p:spPr>
      </p:pic>
      <p:sp>
        <p:nvSpPr>
          <p:cNvPr id="235523" name="Rectangle 4"/>
          <p:cNvSpPr>
            <a:spLocks noChangeArrowheads="1"/>
          </p:cNvSpPr>
          <p:nvPr/>
        </p:nvSpPr>
        <p:spPr bwMode="auto">
          <a:xfrm>
            <a:off x="533400" y="1143000"/>
            <a:ext cx="8382000" cy="685800"/>
          </a:xfrm>
          <a:prstGeom prst="rect">
            <a:avLst/>
          </a:prstGeom>
          <a:solidFill>
            <a:schemeClr val="accent1"/>
          </a:solidFill>
          <a:ln w="9525">
            <a:solidFill>
              <a:schemeClr val="tx1"/>
            </a:solidFill>
            <a:miter lim="800000"/>
            <a:headEnd/>
            <a:tailEnd/>
          </a:ln>
        </p:spPr>
        <p:txBody>
          <a:bodyPr anchor="ctr"/>
          <a:lstStyle/>
          <a:p>
            <a:pPr algn="ctr"/>
            <a:r>
              <a:rPr lang="en-US" sz="3200" i="0">
                <a:solidFill>
                  <a:schemeClr val="tx2"/>
                </a:solidFill>
              </a:rPr>
              <a:t>NC Off-Shore Wind- Strawman Proposal</a:t>
            </a:r>
          </a:p>
        </p:txBody>
      </p:sp>
      <p:sp>
        <p:nvSpPr>
          <p:cNvPr id="235524" name="Rectangle 5"/>
          <p:cNvSpPr>
            <a:spLocks noChangeArrowheads="1"/>
          </p:cNvSpPr>
          <p:nvPr/>
        </p:nvSpPr>
        <p:spPr bwMode="auto">
          <a:xfrm>
            <a:off x="8374063" y="6194425"/>
            <a:ext cx="381000" cy="304800"/>
          </a:xfrm>
          <a:prstGeom prst="rect">
            <a:avLst/>
          </a:prstGeom>
          <a:noFill/>
          <a:ln w="9525">
            <a:noFill/>
            <a:miter lim="800000"/>
            <a:headEnd/>
            <a:tailEnd/>
          </a:ln>
        </p:spPr>
        <p:txBody>
          <a:bodyPr wrap="none">
            <a:spAutoFit/>
          </a:bodyPr>
          <a:lstStyle/>
          <a:p>
            <a:fld id="{4BFD243C-3DF6-4409-A668-699EADE5FA47}" type="slidenum">
              <a:rPr lang="en-US" sz="1400" b="0" i="0"/>
              <a:pPr/>
              <a:t>71</a:t>
            </a:fld>
            <a:endParaRPr lang="en-US" sz="1400" b="0" i="0"/>
          </a:p>
        </p:txBody>
      </p:sp>
      <p:sp>
        <p:nvSpPr>
          <p:cNvPr id="235525" name="TextBox 86"/>
          <p:cNvSpPr txBox="1">
            <a:spLocks noChangeArrowheads="1"/>
          </p:cNvSpPr>
          <p:nvPr/>
        </p:nvSpPr>
        <p:spPr bwMode="auto">
          <a:xfrm>
            <a:off x="885825" y="3582988"/>
            <a:ext cx="6567488" cy="1069975"/>
          </a:xfrm>
          <a:prstGeom prst="rect">
            <a:avLst/>
          </a:prstGeom>
          <a:noFill/>
          <a:ln w="9525">
            <a:noFill/>
            <a:miter lim="800000"/>
            <a:headEnd/>
            <a:tailEnd/>
          </a:ln>
        </p:spPr>
        <p:txBody>
          <a:bodyPr>
            <a:spAutoFit/>
          </a:bodyPr>
          <a:lstStyle/>
          <a:p>
            <a:pPr algn="ctr"/>
            <a:r>
              <a:rPr lang="en-US" sz="1600" i="0" u="sng">
                <a:solidFill>
                  <a:srgbClr val="FF0000"/>
                </a:solidFill>
              </a:rPr>
              <a:t>FERC Order No: 630</a:t>
            </a:r>
          </a:p>
          <a:p>
            <a:pPr algn="ctr"/>
            <a:r>
              <a:rPr lang="en-US" sz="1600" i="0">
                <a:solidFill>
                  <a:srgbClr val="FF0000"/>
                </a:solidFill>
              </a:rPr>
              <a:t>The original slide contains </a:t>
            </a:r>
          </a:p>
          <a:p>
            <a:pPr algn="ctr"/>
            <a:r>
              <a:rPr lang="en-US" sz="1600" i="0">
                <a:solidFill>
                  <a:srgbClr val="FF0000"/>
                </a:solidFill>
              </a:rPr>
              <a:t>Critical Energy Infrastructure Information</a:t>
            </a:r>
          </a:p>
          <a:p>
            <a:pPr algn="ctr"/>
            <a:r>
              <a:rPr lang="en-US" sz="1600" i="0">
                <a:solidFill>
                  <a:srgbClr val="FF0000"/>
                </a:solidFill>
              </a:rPr>
              <a:t>and is not available to the Public</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Number Placeholder 1"/>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DD3FEDE-D266-4398-8284-B733FFD2B1A6}" type="slidenum">
              <a:rPr lang="en-US" sz="1400" b="0" i="0"/>
              <a:pPr algn="r"/>
              <a:t>72</a:t>
            </a:fld>
            <a:endParaRPr lang="en-US" sz="1400" b="0" i="0"/>
          </a:p>
        </p:txBody>
      </p:sp>
      <p:pic>
        <p:nvPicPr>
          <p:cNvPr id="157698" name="Picture 2"/>
          <p:cNvPicPr>
            <a:picLocks noChangeAspect="1" noChangeArrowheads="1"/>
          </p:cNvPicPr>
          <p:nvPr/>
        </p:nvPicPr>
        <p:blipFill>
          <a:blip r:embed="rId2"/>
          <a:srcRect/>
          <a:stretch>
            <a:fillRect/>
          </a:stretch>
        </p:blipFill>
        <p:spPr bwMode="auto">
          <a:xfrm>
            <a:off x="69850" y="44450"/>
            <a:ext cx="9034463" cy="6764338"/>
          </a:xfrm>
          <a:prstGeom prst="rect">
            <a:avLst/>
          </a:prstGeom>
          <a:noFill/>
          <a:ln w="9525">
            <a:noFill/>
            <a:miter lim="800000"/>
            <a:headEnd/>
            <a:tailEnd/>
          </a:ln>
        </p:spPr>
      </p:pic>
      <p:sp>
        <p:nvSpPr>
          <p:cNvPr id="157699" name="Slide Number Placeholder 5"/>
          <p:cNvSpPr txBox="1">
            <a:spLocks noGrp="1"/>
          </p:cNvSpPr>
          <p:nvPr/>
        </p:nvSpPr>
        <p:spPr bwMode="auto">
          <a:xfrm>
            <a:off x="6492875" y="6232525"/>
            <a:ext cx="2133600" cy="476250"/>
          </a:xfrm>
          <a:prstGeom prst="rect">
            <a:avLst/>
          </a:prstGeom>
          <a:noFill/>
          <a:ln w="9525">
            <a:noFill/>
            <a:miter lim="800000"/>
            <a:headEnd/>
            <a:tailEnd/>
          </a:ln>
        </p:spPr>
        <p:txBody>
          <a:bodyPr/>
          <a:lstStyle/>
          <a:p>
            <a:pPr algn="r"/>
            <a:fld id="{D92C914F-AC76-4828-A590-F678C4076198}" type="slidenum">
              <a:rPr lang="en-US" sz="1400" i="0"/>
              <a:pPr algn="r"/>
              <a:t>72</a:t>
            </a:fld>
            <a:endParaRPr lang="en-US" sz="1400" i="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D49073A-C01C-4556-A777-10D369C39B73}" type="slidenum">
              <a:rPr lang="en-US" sz="1400" b="0" i="0"/>
              <a:pPr algn="r"/>
              <a:t>73</a:t>
            </a:fld>
            <a:endParaRPr lang="en-US" sz="1400" b="0" i="0"/>
          </a:p>
        </p:txBody>
      </p:sp>
      <p:sp>
        <p:nvSpPr>
          <p:cNvPr id="158722"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C59FA61-58A4-4979-839B-9D246719633E}" type="slidenum">
              <a:rPr lang="en-US" sz="1400" b="0" i="0"/>
              <a:pPr algn="r"/>
              <a:t>73</a:t>
            </a:fld>
            <a:endParaRPr lang="en-US" sz="1400" b="0" i="0"/>
          </a:p>
        </p:txBody>
      </p:sp>
      <p:sp>
        <p:nvSpPr>
          <p:cNvPr id="15872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7976B75-4256-4380-874A-D70D022FDABE}" type="slidenum">
              <a:rPr lang="en-US" sz="1400" b="0" i="0"/>
              <a:pPr algn="r"/>
              <a:t>73</a:t>
            </a:fld>
            <a:endParaRPr lang="en-US" sz="1400" b="0" i="0"/>
          </a:p>
        </p:txBody>
      </p:sp>
      <p:sp>
        <p:nvSpPr>
          <p:cNvPr id="158724" name="Rectangle 2"/>
          <p:cNvSpPr>
            <a:spLocks noGrp="1" noChangeArrowheads="1"/>
          </p:cNvSpPr>
          <p:nvPr>
            <p:ph type="body" idx="4294967295"/>
          </p:nvPr>
        </p:nvSpPr>
        <p:spPr>
          <a:xfrm>
            <a:off x="533400" y="2549525"/>
            <a:ext cx="8229600" cy="869950"/>
          </a:xfrm>
        </p:spPr>
        <p:txBody>
          <a:bodyPr lIns="90000" tIns="46800" rIns="90000" bIns="46800">
            <a:spAutoFit/>
          </a:bodyPr>
          <a:lstStyle/>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b="1" smtClean="0"/>
          </a:p>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b="1" smtClean="0"/>
          </a:p>
        </p:txBody>
      </p:sp>
      <p:pic>
        <p:nvPicPr>
          <p:cNvPr id="158725" name="Picture 3"/>
          <p:cNvPicPr>
            <a:picLocks noChangeAspect="1" noChangeArrowheads="1"/>
          </p:cNvPicPr>
          <p:nvPr/>
        </p:nvPicPr>
        <p:blipFill>
          <a:blip r:embed="rId3">
            <a:lum contrast="6000"/>
          </a:blip>
          <a:srcRect/>
          <a:stretch>
            <a:fillRect/>
          </a:stretch>
        </p:blipFill>
        <p:spPr bwMode="auto">
          <a:xfrm>
            <a:off x="0" y="11113"/>
            <a:ext cx="9144000" cy="1325562"/>
          </a:xfrm>
          <a:prstGeom prst="rect">
            <a:avLst/>
          </a:prstGeom>
          <a:noFill/>
          <a:ln w="9525">
            <a:noFill/>
            <a:round/>
            <a:headEnd/>
            <a:tailEnd/>
          </a:ln>
        </p:spPr>
      </p:pic>
      <p:sp>
        <p:nvSpPr>
          <p:cNvPr id="158726" name="Rectangle 4"/>
          <p:cNvSpPr>
            <a:spLocks noChangeArrowheads="1"/>
          </p:cNvSpPr>
          <p:nvPr/>
        </p:nvSpPr>
        <p:spPr bwMode="auto">
          <a:xfrm>
            <a:off x="385763" y="2200275"/>
            <a:ext cx="8305800" cy="230505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SERC Long-term Study Group</a:t>
            </a:r>
          </a:p>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(LTSG)</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34D254D-D837-407E-B8D8-129EDF1BC297}" type="slidenum">
              <a:rPr lang="en-US" sz="1400" b="0" i="0"/>
              <a:pPr algn="r"/>
              <a:t>74</a:t>
            </a:fld>
            <a:endParaRPr lang="en-US" sz="1400" b="0" i="0"/>
          </a:p>
        </p:txBody>
      </p:sp>
      <p:sp>
        <p:nvSpPr>
          <p:cNvPr id="160770"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84A60A46-52EF-42EE-B587-7D8B4CEC550E}" type="slidenum">
              <a:rPr lang="en-US" sz="1400" b="0" i="0"/>
              <a:pPr algn="r"/>
              <a:t>74</a:t>
            </a:fld>
            <a:endParaRPr lang="en-US" sz="1400" b="0" i="0"/>
          </a:p>
        </p:txBody>
      </p:sp>
      <p:sp>
        <p:nvSpPr>
          <p:cNvPr id="160771"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0A41A42E-0063-4F3B-BC60-F0F9EB64F29D}" type="slidenum">
              <a:rPr lang="en-US" sz="1400" b="0" i="0"/>
              <a:pPr algn="r"/>
              <a:t>74</a:t>
            </a:fld>
            <a:endParaRPr lang="en-US" sz="1400" b="0" i="0"/>
          </a:p>
        </p:txBody>
      </p:sp>
      <p:sp>
        <p:nvSpPr>
          <p:cNvPr id="160772" name="Rectangle 2"/>
          <p:cNvSpPr>
            <a:spLocks noGrp="1" noChangeArrowheads="1"/>
          </p:cNvSpPr>
          <p:nvPr>
            <p:ph type="body" idx="4294967295"/>
          </p:nvPr>
        </p:nvSpPr>
        <p:spPr>
          <a:xfrm>
            <a:off x="533400" y="2549525"/>
            <a:ext cx="8229600" cy="2713038"/>
          </a:xfrm>
        </p:spPr>
        <p:txBody>
          <a:bodyPr lIns="90000" tIns="46800" rIns="90000" bIns="46800">
            <a:spAutoFit/>
          </a:bodyPr>
          <a:lstStyle/>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b="1" smtClean="0"/>
          </a:p>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b="1" smtClean="0"/>
              <a:t>Completed 2010 Series LTSG models</a:t>
            </a:r>
          </a:p>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b="1" smtClean="0"/>
          </a:p>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b="1" smtClean="0"/>
              <a:t>Building 2010 Series ERAG MMWG models</a:t>
            </a:r>
          </a:p>
          <a:p>
            <a:pPr marL="568325" indent="-568325" defTabSz="457200" eaLnBrk="1" hangingPunct="1">
              <a:lnSpc>
                <a:spcPct val="80000"/>
              </a:lnSpc>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b="1" smtClean="0"/>
          </a:p>
        </p:txBody>
      </p:sp>
      <p:pic>
        <p:nvPicPr>
          <p:cNvPr id="160773" name="Picture 3"/>
          <p:cNvPicPr>
            <a:picLocks noChangeAspect="1" noChangeArrowheads="1"/>
          </p:cNvPicPr>
          <p:nvPr/>
        </p:nvPicPr>
        <p:blipFill>
          <a:blip r:embed="rId3">
            <a:lum contrast="6000"/>
          </a:blip>
          <a:srcRect/>
          <a:stretch>
            <a:fillRect/>
          </a:stretch>
        </p:blipFill>
        <p:spPr bwMode="auto">
          <a:xfrm>
            <a:off x="0" y="11113"/>
            <a:ext cx="9144000" cy="1325562"/>
          </a:xfrm>
          <a:prstGeom prst="rect">
            <a:avLst/>
          </a:prstGeom>
          <a:noFill/>
          <a:ln w="9525">
            <a:noFill/>
            <a:round/>
            <a:headEnd/>
            <a:tailEnd/>
          </a:ln>
        </p:spPr>
      </p:pic>
      <p:sp>
        <p:nvSpPr>
          <p:cNvPr id="160774" name="Rectangle 4"/>
          <p:cNvSpPr>
            <a:spLocks noChangeArrowheads="1"/>
          </p:cNvSpPr>
          <p:nvPr/>
        </p:nvSpPr>
        <p:spPr bwMode="auto">
          <a:xfrm>
            <a:off x="381000" y="1277938"/>
            <a:ext cx="8305800" cy="114300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SERC LTSG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3B24591-909C-4C1F-B379-AB1EA17AA248}" type="slidenum">
              <a:rPr lang="en-US" sz="1400" b="0" i="0"/>
              <a:pPr algn="r"/>
              <a:t>75</a:t>
            </a:fld>
            <a:endParaRPr lang="en-US" sz="1400" b="0" i="0"/>
          </a:p>
        </p:txBody>
      </p:sp>
      <p:sp>
        <p:nvSpPr>
          <p:cNvPr id="162818"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6DA170B-9A03-4062-88A5-C03886C982A1}" type="slidenum">
              <a:rPr lang="en-US" sz="1400" b="0" i="0"/>
              <a:pPr algn="r"/>
              <a:t>75</a:t>
            </a:fld>
            <a:endParaRPr lang="en-US" sz="1400" b="0" i="0"/>
          </a:p>
        </p:txBody>
      </p:sp>
      <p:sp>
        <p:nvSpPr>
          <p:cNvPr id="162819"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95D2725-CC0C-4518-985C-5DFBE4AF1949}" type="slidenum">
              <a:rPr lang="en-US" sz="1400" b="0" i="0"/>
              <a:pPr algn="r"/>
              <a:t>75</a:t>
            </a:fld>
            <a:endParaRPr lang="en-US" sz="1400" b="0" i="0"/>
          </a:p>
        </p:txBody>
      </p:sp>
      <p:sp>
        <p:nvSpPr>
          <p:cNvPr id="162820" name="Rectangle 2"/>
          <p:cNvSpPr>
            <a:spLocks noGrp="1" noChangeArrowheads="1"/>
          </p:cNvSpPr>
          <p:nvPr>
            <p:ph type="body" idx="4294967295"/>
          </p:nvPr>
        </p:nvSpPr>
        <p:spPr>
          <a:xfrm>
            <a:off x="533400" y="2549525"/>
            <a:ext cx="8229600" cy="3260725"/>
          </a:xfrm>
        </p:spPr>
        <p:txBody>
          <a:bodyPr lIns="90000" tIns="46800" rIns="90000" bIns="46800">
            <a:spAutoFit/>
          </a:bodyPr>
          <a:lstStyle/>
          <a:p>
            <a:pPr marL="568325" indent="-568325" defTabSz="457200" eaLnBrk="1" hangingPunct="1">
              <a:lnSpc>
                <a:spcPct val="80000"/>
              </a:lnSpc>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b="1" smtClean="0"/>
              <a:t>2010 LTSG Study</a:t>
            </a:r>
            <a:endParaRPr lang="en-US" b="1" smtClean="0">
              <a:solidFill>
                <a:srgbClr val="FF0000"/>
              </a:solidFill>
            </a:endParaRPr>
          </a:p>
          <a:p>
            <a:pPr marL="568325" indent="-568325" defTabSz="457200" eaLnBrk="1" hangingPunct="1">
              <a:spcBef>
                <a:spcPct val="30000"/>
              </a:spcBef>
              <a:spcAft>
                <a:spcPct val="30000"/>
              </a:spcAft>
              <a:buFont typeface="Wingdings" pitchFamily="2" charset="2"/>
              <a:buChar char="Ø"/>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smtClean="0"/>
              <a:t>Evaluate inter-regional and inter-BA transfer capability and base case reliability N-1 reliability in 2016S</a:t>
            </a:r>
          </a:p>
          <a:p>
            <a:pPr marL="568325" indent="-568325" defTabSz="457200" eaLnBrk="1" hangingPunct="1">
              <a:spcBef>
                <a:spcPct val="30000"/>
              </a:spcBef>
              <a:spcAft>
                <a:spcPct val="30000"/>
              </a:spcAft>
              <a:buFont typeface="Wingdings" pitchFamily="2" charset="2"/>
              <a:buChar char="Ø"/>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smtClean="0"/>
              <a:t>Linears transfers run and evaluated</a:t>
            </a:r>
          </a:p>
          <a:p>
            <a:pPr marL="568325" indent="-568325" defTabSz="457200" eaLnBrk="1" hangingPunct="1">
              <a:spcBef>
                <a:spcPct val="30000"/>
              </a:spcBef>
              <a:spcAft>
                <a:spcPct val="30000"/>
              </a:spcAft>
              <a:buFont typeface="Wingdings" pitchFamily="2" charset="2"/>
              <a:buChar char="Ø"/>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smtClean="0"/>
              <a:t>Report being drafted</a:t>
            </a:r>
          </a:p>
        </p:txBody>
      </p:sp>
      <p:pic>
        <p:nvPicPr>
          <p:cNvPr id="162821" name="Picture 3"/>
          <p:cNvPicPr>
            <a:picLocks noChangeAspect="1" noChangeArrowheads="1"/>
          </p:cNvPicPr>
          <p:nvPr/>
        </p:nvPicPr>
        <p:blipFill>
          <a:blip r:embed="rId3">
            <a:lum contrast="6000"/>
          </a:blip>
          <a:srcRect/>
          <a:stretch>
            <a:fillRect/>
          </a:stretch>
        </p:blipFill>
        <p:spPr bwMode="auto">
          <a:xfrm>
            <a:off x="0" y="11113"/>
            <a:ext cx="9144000" cy="1325562"/>
          </a:xfrm>
          <a:prstGeom prst="rect">
            <a:avLst/>
          </a:prstGeom>
          <a:noFill/>
          <a:ln w="9525">
            <a:noFill/>
            <a:round/>
            <a:headEnd/>
            <a:tailEnd/>
          </a:ln>
        </p:spPr>
      </p:pic>
      <p:sp>
        <p:nvSpPr>
          <p:cNvPr id="162822" name="Rectangle 4"/>
          <p:cNvSpPr>
            <a:spLocks noChangeArrowheads="1"/>
          </p:cNvSpPr>
          <p:nvPr/>
        </p:nvSpPr>
        <p:spPr bwMode="auto">
          <a:xfrm>
            <a:off x="381000" y="1277938"/>
            <a:ext cx="8305800" cy="114300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SERC LTSG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8FC7B2E-5FC0-49FE-BAD2-36B4CF726D2D}" type="slidenum">
              <a:rPr lang="en-US" sz="1400" b="0" i="0"/>
              <a:pPr algn="r"/>
              <a:t>76</a:t>
            </a:fld>
            <a:endParaRPr lang="en-US" sz="1400" b="0" i="0"/>
          </a:p>
        </p:txBody>
      </p:sp>
      <p:sp>
        <p:nvSpPr>
          <p:cNvPr id="16486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6613A57-B156-40E4-A924-88B29ACEFF49}" type="slidenum">
              <a:rPr lang="en-US" sz="1400" b="0" i="0"/>
              <a:pPr algn="r"/>
              <a:t>76</a:t>
            </a:fld>
            <a:endParaRPr lang="en-US" sz="1400" b="0" i="0"/>
          </a:p>
        </p:txBody>
      </p:sp>
      <p:pic>
        <p:nvPicPr>
          <p:cNvPr id="164867"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64868" name="Rectangle 4"/>
          <p:cNvSpPr>
            <a:spLocks noChangeArrowheads="1"/>
          </p:cNvSpPr>
          <p:nvPr/>
        </p:nvSpPr>
        <p:spPr bwMode="auto">
          <a:xfrm>
            <a:off x="423863" y="2162175"/>
            <a:ext cx="8305800" cy="241935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VACAR 2015S Study</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E344D2CE-5161-4555-8ECB-D192E525008C}" type="slidenum">
              <a:rPr lang="en-US" sz="1400" b="0" i="0"/>
              <a:pPr algn="r"/>
              <a:t>77</a:t>
            </a:fld>
            <a:endParaRPr lang="en-US" sz="1400" b="0" i="0"/>
          </a:p>
        </p:txBody>
      </p:sp>
      <p:sp>
        <p:nvSpPr>
          <p:cNvPr id="166914"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7759D99-4A3E-48C2-BA1B-1DC30235E0A8}" type="slidenum">
              <a:rPr lang="en-US" sz="1400" b="0" i="0"/>
              <a:pPr algn="r"/>
              <a:t>77</a:t>
            </a:fld>
            <a:endParaRPr lang="en-US" sz="1400" b="0" i="0"/>
          </a:p>
        </p:txBody>
      </p:sp>
      <p:pic>
        <p:nvPicPr>
          <p:cNvPr id="166915"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66916" name="Rectangle 4"/>
          <p:cNvSpPr>
            <a:spLocks noChangeArrowheads="1"/>
          </p:cNvSpPr>
          <p:nvPr/>
        </p:nvSpPr>
        <p:spPr bwMode="auto">
          <a:xfrm>
            <a:off x="381000" y="1393825"/>
            <a:ext cx="8305800" cy="55880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VACAR 2015S Study</a:t>
            </a:r>
          </a:p>
        </p:txBody>
      </p:sp>
      <p:sp>
        <p:nvSpPr>
          <p:cNvPr id="166917" name="TextBox 10"/>
          <p:cNvSpPr txBox="1">
            <a:spLocks noChangeArrowheads="1"/>
          </p:cNvSpPr>
          <p:nvPr/>
        </p:nvSpPr>
        <p:spPr bwMode="auto">
          <a:xfrm>
            <a:off x="419100" y="2095500"/>
            <a:ext cx="8420100" cy="3871913"/>
          </a:xfrm>
          <a:prstGeom prst="rect">
            <a:avLst/>
          </a:prstGeom>
          <a:noFill/>
          <a:ln w="9525">
            <a:noFill/>
            <a:miter lim="800000"/>
            <a:headEnd/>
            <a:tailEnd/>
          </a:ln>
        </p:spPr>
        <p:txBody>
          <a:bodyPr>
            <a:spAutoFit/>
          </a:bodyPr>
          <a:lstStyle/>
          <a:p>
            <a:pPr marL="465138" indent="-465138"/>
            <a:r>
              <a:rPr lang="en-US" sz="3200" i="0" u="sng"/>
              <a:t>SCOPE</a:t>
            </a:r>
          </a:p>
          <a:p>
            <a:pPr marL="465138" indent="-465138">
              <a:spcBef>
                <a:spcPct val="25000"/>
              </a:spcBef>
              <a:spcAft>
                <a:spcPct val="25000"/>
              </a:spcAft>
              <a:buFont typeface="Wingdings" pitchFamily="2" charset="2"/>
              <a:buChar char="Ø"/>
            </a:pPr>
            <a:r>
              <a:rPr lang="en-US" sz="2400" i="0"/>
              <a:t>Evaluation of N-1 contingencies for 500 kV, 230 kV, tie lines and any other lines with a significant impact.</a:t>
            </a:r>
          </a:p>
          <a:p>
            <a:pPr marL="465138" indent="-465138">
              <a:spcBef>
                <a:spcPct val="25000"/>
              </a:spcBef>
              <a:spcAft>
                <a:spcPct val="25000"/>
              </a:spcAft>
              <a:buFont typeface="Wingdings" pitchFamily="2" charset="2"/>
              <a:buChar char="Ø"/>
            </a:pPr>
            <a:r>
              <a:rPr lang="en-US" sz="2400" i="0"/>
              <a:t>Evaluation of N-2 contingencies based combinations of all N-1 contingencies</a:t>
            </a:r>
          </a:p>
          <a:p>
            <a:pPr marL="465138" indent="-465138">
              <a:spcBef>
                <a:spcPct val="25000"/>
              </a:spcBef>
              <a:spcAft>
                <a:spcPct val="25000"/>
              </a:spcAft>
              <a:buFont typeface="Wingdings" pitchFamily="2" charset="2"/>
              <a:buChar char="Ø"/>
            </a:pPr>
            <a:r>
              <a:rPr lang="en-US" sz="2400" i="0"/>
              <a:t>Evaluation of N-2 failed contingency solutions (solution failed to converge or reached iteration limit)</a:t>
            </a:r>
            <a:endParaRPr lang="en-US" i="0"/>
          </a:p>
          <a:p>
            <a:pPr marL="465138" indent="-465138"/>
            <a:endParaRPr lang="en-US" i="0"/>
          </a:p>
          <a:p>
            <a:pPr marL="465138" indent="-465138"/>
            <a:endParaRPr lang="en-US"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963C118-D383-427F-8DAD-4C21FC7B4B03}" type="slidenum">
              <a:rPr lang="en-US" sz="1400" b="0" i="0"/>
              <a:pPr algn="r"/>
              <a:t>78</a:t>
            </a:fld>
            <a:endParaRPr lang="en-US" sz="1400" b="0" i="0"/>
          </a:p>
        </p:txBody>
      </p:sp>
      <p:sp>
        <p:nvSpPr>
          <p:cNvPr id="16896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477E5D4-8E16-45D4-8F29-A15205A9347E}" type="slidenum">
              <a:rPr lang="en-US" sz="1400" b="0" i="0"/>
              <a:pPr algn="r"/>
              <a:t>78</a:t>
            </a:fld>
            <a:endParaRPr lang="en-US" sz="1400" b="0" i="0"/>
          </a:p>
        </p:txBody>
      </p:sp>
      <p:pic>
        <p:nvPicPr>
          <p:cNvPr id="168963"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68964" name="Rectangle 4"/>
          <p:cNvSpPr>
            <a:spLocks noChangeArrowheads="1"/>
          </p:cNvSpPr>
          <p:nvPr/>
        </p:nvSpPr>
        <p:spPr bwMode="auto">
          <a:xfrm>
            <a:off x="381000" y="1393825"/>
            <a:ext cx="8305800" cy="55880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VACAR 2015S Study</a:t>
            </a:r>
          </a:p>
        </p:txBody>
      </p:sp>
      <p:sp>
        <p:nvSpPr>
          <p:cNvPr id="168965" name="TextBox 10"/>
          <p:cNvSpPr txBox="1">
            <a:spLocks noChangeArrowheads="1"/>
          </p:cNvSpPr>
          <p:nvPr/>
        </p:nvSpPr>
        <p:spPr bwMode="auto">
          <a:xfrm>
            <a:off x="419100" y="2095500"/>
            <a:ext cx="8420100" cy="4695825"/>
          </a:xfrm>
          <a:prstGeom prst="rect">
            <a:avLst/>
          </a:prstGeom>
          <a:noFill/>
          <a:ln w="9525">
            <a:noFill/>
            <a:miter lim="800000"/>
            <a:headEnd/>
            <a:tailEnd/>
          </a:ln>
        </p:spPr>
        <p:txBody>
          <a:bodyPr>
            <a:spAutoFit/>
          </a:bodyPr>
          <a:lstStyle/>
          <a:p>
            <a:pPr marL="465138" indent="-465138"/>
            <a:r>
              <a:rPr lang="en-US" sz="2800" i="0" u="sng"/>
              <a:t>SIGNIFICANT FACILITY RESULTS</a:t>
            </a:r>
          </a:p>
          <a:p>
            <a:pPr marL="465138" indent="-465138"/>
            <a:endParaRPr lang="en-US" sz="2800" i="0"/>
          </a:p>
          <a:p>
            <a:pPr marL="465138" indent="-465138">
              <a:spcBef>
                <a:spcPct val="25000"/>
              </a:spcBef>
              <a:spcAft>
                <a:spcPct val="25000"/>
              </a:spcAft>
              <a:buFont typeface="Wingdings" pitchFamily="2" charset="2"/>
              <a:buChar char="Ø"/>
            </a:pPr>
            <a:r>
              <a:rPr lang="en-US" sz="2000" i="0"/>
              <a:t>The facility is loading greater than or equal to 100% of its contingency specific rating </a:t>
            </a:r>
          </a:p>
          <a:p>
            <a:pPr marL="465138" indent="-465138">
              <a:spcBef>
                <a:spcPct val="25000"/>
              </a:spcBef>
              <a:spcAft>
                <a:spcPct val="25000"/>
              </a:spcAft>
              <a:buFont typeface="Wingdings" pitchFamily="2" charset="2"/>
              <a:buChar char="Ø"/>
            </a:pPr>
            <a:r>
              <a:rPr lang="en-US" sz="2000" i="0"/>
              <a:t>The response of the facility to a contingency and/or a VACAR Reserve Sharing scenario </a:t>
            </a:r>
          </a:p>
          <a:p>
            <a:pPr marL="465138" indent="-465138">
              <a:spcBef>
                <a:spcPct val="25000"/>
              </a:spcBef>
              <a:spcAft>
                <a:spcPct val="25000"/>
              </a:spcAft>
              <a:buFont typeface="Wingdings" pitchFamily="2" charset="2"/>
              <a:buChar char="Ø"/>
            </a:pPr>
            <a:r>
              <a:rPr lang="en-US" sz="2000" i="0"/>
              <a:t>The number of different companies impacted</a:t>
            </a:r>
          </a:p>
          <a:p>
            <a:pPr marL="465138" indent="-465138">
              <a:spcBef>
                <a:spcPct val="25000"/>
              </a:spcBef>
              <a:spcAft>
                <a:spcPct val="25000"/>
              </a:spcAft>
              <a:buFont typeface="Wingdings" pitchFamily="2" charset="2"/>
              <a:buChar char="Ø"/>
            </a:pPr>
            <a:r>
              <a:rPr lang="en-US" sz="2000" i="0"/>
              <a:t>If the facility requires the use of an operating guide</a:t>
            </a:r>
          </a:p>
          <a:p>
            <a:pPr marL="465138" indent="-465138">
              <a:spcBef>
                <a:spcPct val="25000"/>
              </a:spcBef>
              <a:spcAft>
                <a:spcPct val="25000"/>
              </a:spcAft>
              <a:buFont typeface="Wingdings" pitchFamily="2" charset="2"/>
              <a:buChar char="Ø"/>
            </a:pPr>
            <a:r>
              <a:rPr lang="en-US" sz="2000" i="0"/>
              <a:t>If the outage of the facility results in the overload of numerous major transmission elements </a:t>
            </a:r>
          </a:p>
          <a:p>
            <a:pPr marL="465138" indent="-465138"/>
            <a:endParaRPr lang="en-US" i="0"/>
          </a:p>
          <a:p>
            <a:pPr marL="465138" indent="-465138"/>
            <a:endParaRPr lang="en-US"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620A23B-8065-4345-A30D-F7448ABDF858}" type="slidenum">
              <a:rPr lang="en-US" sz="1400" b="0" i="0"/>
              <a:pPr algn="r"/>
              <a:t>79</a:t>
            </a:fld>
            <a:endParaRPr lang="en-US" sz="1400" b="0" i="0"/>
          </a:p>
        </p:txBody>
      </p:sp>
      <p:sp>
        <p:nvSpPr>
          <p:cNvPr id="17101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57525A6-5E36-45FE-93E1-D7527F70B4F9}" type="slidenum">
              <a:rPr lang="en-US" sz="1400" b="0" i="0"/>
              <a:pPr algn="r"/>
              <a:t>79</a:t>
            </a:fld>
            <a:endParaRPr lang="en-US" sz="1400" b="0" i="0"/>
          </a:p>
        </p:txBody>
      </p:sp>
      <p:pic>
        <p:nvPicPr>
          <p:cNvPr id="171011"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71012" name="Rectangle 4"/>
          <p:cNvSpPr>
            <a:spLocks noChangeArrowheads="1"/>
          </p:cNvSpPr>
          <p:nvPr/>
        </p:nvSpPr>
        <p:spPr bwMode="auto">
          <a:xfrm>
            <a:off x="381000" y="1239838"/>
            <a:ext cx="8305800" cy="558800"/>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VACAR 2015S Study</a:t>
            </a:r>
          </a:p>
        </p:txBody>
      </p:sp>
      <p:sp>
        <p:nvSpPr>
          <p:cNvPr id="171013" name="TextBox 10"/>
          <p:cNvSpPr txBox="1">
            <a:spLocks noChangeArrowheads="1"/>
          </p:cNvSpPr>
          <p:nvPr/>
        </p:nvSpPr>
        <p:spPr bwMode="auto">
          <a:xfrm>
            <a:off x="419100" y="1854200"/>
            <a:ext cx="8420100" cy="5430838"/>
          </a:xfrm>
          <a:prstGeom prst="rect">
            <a:avLst/>
          </a:prstGeom>
          <a:noFill/>
          <a:ln w="9525">
            <a:noFill/>
            <a:miter lim="800000"/>
            <a:headEnd/>
            <a:tailEnd/>
          </a:ln>
        </p:spPr>
        <p:txBody>
          <a:bodyPr>
            <a:spAutoFit/>
          </a:bodyPr>
          <a:lstStyle/>
          <a:p>
            <a:pPr>
              <a:spcBef>
                <a:spcPct val="5000"/>
              </a:spcBef>
              <a:spcAft>
                <a:spcPct val="5000"/>
              </a:spcAft>
            </a:pPr>
            <a:r>
              <a:rPr lang="en-US" sz="2400" i="0" u="sng"/>
              <a:t>DEC &amp; PEC N-2 SIGNIFICANT FACILITY RESULTS</a:t>
            </a:r>
          </a:p>
          <a:p>
            <a:pPr>
              <a:spcBef>
                <a:spcPct val="5000"/>
              </a:spcBef>
              <a:spcAft>
                <a:spcPct val="5000"/>
              </a:spcAft>
              <a:buFont typeface="Wingdings" pitchFamily="2" charset="2"/>
              <a:buChar char="Ø"/>
            </a:pPr>
            <a:r>
              <a:rPr lang="en-US" sz="2000" i="0"/>
              <a:t>  Mills River-Asheville 115 kV Tie Line (Duke/CPLW)</a:t>
            </a:r>
            <a:endParaRPr lang="en-US" sz="2000" i="0">
              <a:solidFill>
                <a:srgbClr val="00CC00"/>
              </a:solidFill>
            </a:endParaRPr>
          </a:p>
          <a:p>
            <a:pPr>
              <a:spcBef>
                <a:spcPct val="5000"/>
              </a:spcBef>
              <a:spcAft>
                <a:spcPct val="5000"/>
              </a:spcAft>
              <a:buFont typeface="Wingdings" pitchFamily="2" charset="2"/>
              <a:buChar char="Ø"/>
            </a:pPr>
            <a:r>
              <a:rPr lang="en-US" sz="2000" i="0"/>
              <a:t>  Jocassee 500/230 kV Transformer (Duke) </a:t>
            </a:r>
          </a:p>
          <a:p>
            <a:pPr>
              <a:spcBef>
                <a:spcPct val="5000"/>
              </a:spcBef>
              <a:spcAft>
                <a:spcPct val="5000"/>
              </a:spcAft>
              <a:buFont typeface="Wingdings" pitchFamily="2" charset="2"/>
              <a:buChar char="Ø"/>
            </a:pPr>
            <a:r>
              <a:rPr lang="en-US" sz="2000" i="0"/>
              <a:t>  Parkwood 500/230 kV Transformers (Duke) </a:t>
            </a:r>
          </a:p>
          <a:p>
            <a:pPr>
              <a:spcBef>
                <a:spcPct val="5000"/>
              </a:spcBef>
              <a:spcAft>
                <a:spcPct val="5000"/>
              </a:spcAft>
              <a:buFont typeface="Wingdings" pitchFamily="2" charset="2"/>
              <a:buChar char="Ø"/>
            </a:pPr>
            <a:r>
              <a:rPr lang="en-US" sz="2000" i="0"/>
              <a:t>  Allen-Woodlawn 230 kV Line (Duke) </a:t>
            </a:r>
          </a:p>
          <a:p>
            <a:pPr>
              <a:spcBef>
                <a:spcPct val="5000"/>
              </a:spcBef>
              <a:spcAft>
                <a:spcPct val="5000"/>
              </a:spcAft>
              <a:buFont typeface="Wingdings" pitchFamily="2" charset="2"/>
              <a:buChar char="Ø"/>
            </a:pPr>
            <a:r>
              <a:rPr lang="en-US" sz="2000" i="0"/>
              <a:t>  Anderson-Hartwell 230 kV Tie Line (Duke/SEPA) </a:t>
            </a:r>
          </a:p>
          <a:p>
            <a:pPr>
              <a:spcBef>
                <a:spcPct val="5000"/>
              </a:spcBef>
              <a:spcAft>
                <a:spcPct val="5000"/>
              </a:spcAft>
              <a:buFont typeface="Wingdings" pitchFamily="2" charset="2"/>
              <a:buChar char="Ø"/>
            </a:pPr>
            <a:r>
              <a:rPr lang="en-US" sz="2000" i="0"/>
              <a:t>  Pisgah 230/100/44 kV Transformers (Duke) </a:t>
            </a:r>
          </a:p>
          <a:p>
            <a:pPr>
              <a:spcBef>
                <a:spcPct val="5000"/>
              </a:spcBef>
              <a:spcAft>
                <a:spcPct val="5000"/>
              </a:spcAft>
              <a:buFont typeface="Wingdings" pitchFamily="2" charset="2"/>
              <a:buChar char="Ø"/>
            </a:pPr>
            <a:r>
              <a:rPr lang="en-US" sz="2000" i="0"/>
              <a:t>  Horseshoe 115/100 kV Transformers (Duke) </a:t>
            </a:r>
          </a:p>
          <a:p>
            <a:pPr>
              <a:spcBef>
                <a:spcPct val="5000"/>
              </a:spcBef>
              <a:spcAft>
                <a:spcPct val="5000"/>
              </a:spcAft>
              <a:buFont typeface="Wingdings" pitchFamily="2" charset="2"/>
              <a:buChar char="Ø"/>
            </a:pPr>
            <a:r>
              <a:rPr lang="en-US" sz="2000" i="0"/>
              <a:t>  Horseshoe-Pisgah 100 kV Lines (Duke) </a:t>
            </a:r>
          </a:p>
          <a:p>
            <a:pPr>
              <a:spcBef>
                <a:spcPct val="5000"/>
              </a:spcBef>
              <a:spcAft>
                <a:spcPct val="5000"/>
              </a:spcAft>
              <a:buFont typeface="Wingdings" pitchFamily="2" charset="2"/>
              <a:buChar char="Ø"/>
            </a:pPr>
            <a:r>
              <a:rPr lang="en-US" sz="2000" i="0"/>
              <a:t>  Great Falls-Wateree 100 kV Lines (Duke) </a:t>
            </a:r>
          </a:p>
          <a:p>
            <a:pPr>
              <a:spcBef>
                <a:spcPct val="5000"/>
              </a:spcBef>
              <a:spcAft>
                <a:spcPct val="5000"/>
              </a:spcAft>
              <a:buFont typeface="Wingdings" pitchFamily="2" charset="2"/>
              <a:buChar char="Ø"/>
            </a:pPr>
            <a:r>
              <a:rPr lang="en-US" sz="2000" i="0"/>
              <a:t>  Wateree 115/100 kV Transformer (CPLE/Duke) </a:t>
            </a:r>
          </a:p>
          <a:p>
            <a:pPr>
              <a:spcBef>
                <a:spcPct val="5000"/>
              </a:spcBef>
              <a:spcAft>
                <a:spcPct val="5000"/>
              </a:spcAft>
              <a:buFont typeface="Wingdings" pitchFamily="2" charset="2"/>
              <a:buChar char="Ø"/>
            </a:pPr>
            <a:r>
              <a:rPr lang="en-US" sz="2000" i="0"/>
              <a:t>  Havelock 230/115 kV transformers #1/2 (CPLE) </a:t>
            </a:r>
          </a:p>
          <a:p>
            <a:pPr>
              <a:spcBef>
                <a:spcPct val="5000"/>
              </a:spcBef>
              <a:spcAft>
                <a:spcPct val="5000"/>
              </a:spcAft>
              <a:buFont typeface="Wingdings" pitchFamily="2" charset="2"/>
              <a:buChar char="Ø"/>
            </a:pPr>
            <a:r>
              <a:rPr lang="en-US" sz="2000" i="0"/>
              <a:t>  Asheboro East-Biscoe 115 kV Line (CPLE) </a:t>
            </a:r>
          </a:p>
          <a:p>
            <a:pPr>
              <a:spcBef>
                <a:spcPct val="5000"/>
              </a:spcBef>
              <a:spcAft>
                <a:spcPct val="5000"/>
              </a:spcAft>
              <a:buFont typeface="Wingdings" pitchFamily="2" charset="2"/>
              <a:buChar char="Ø"/>
            </a:pPr>
            <a:r>
              <a:rPr lang="en-US" sz="2000" i="0"/>
              <a:t>  Richmond-Rockingham 230 kV East Line (CPLE) </a:t>
            </a:r>
          </a:p>
          <a:p>
            <a:pPr>
              <a:buFont typeface="Wingdings" pitchFamily="2" charset="2"/>
              <a:buChar char="Ø"/>
            </a:pPr>
            <a:endParaRPr lang="en-US" sz="2000" i="0"/>
          </a:p>
          <a:p>
            <a:endParaRPr lang="en-US"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58ABD2E-87E0-4C03-8FBE-1F3816B1F8EF}" type="slidenum">
              <a:rPr lang="en-US" sz="1400" b="0" i="0"/>
              <a:pPr algn="r"/>
              <a:t>80</a:t>
            </a:fld>
            <a:endParaRPr lang="en-US" sz="1400" b="0" i="0"/>
          </a:p>
        </p:txBody>
      </p:sp>
      <p:sp>
        <p:nvSpPr>
          <p:cNvPr id="17305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EB62D577-6084-45C1-8C88-2D531506C1C3}" type="slidenum">
              <a:rPr lang="en-US" sz="1400" b="0" i="0"/>
              <a:pPr algn="r"/>
              <a:t>80</a:t>
            </a:fld>
            <a:endParaRPr lang="en-US" sz="1400" b="0" i="0"/>
          </a:p>
        </p:txBody>
      </p:sp>
      <p:pic>
        <p:nvPicPr>
          <p:cNvPr id="173059"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73060" name="Rectangle 4"/>
          <p:cNvSpPr>
            <a:spLocks noChangeArrowheads="1"/>
          </p:cNvSpPr>
          <p:nvPr/>
        </p:nvSpPr>
        <p:spPr bwMode="auto">
          <a:xfrm>
            <a:off x="381000" y="1277938"/>
            <a:ext cx="8305800" cy="674687"/>
          </a:xfrm>
          <a:prstGeom prst="rect">
            <a:avLst/>
          </a:prstGeom>
          <a:solidFill>
            <a:srgbClr val="CCFFCC"/>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t>VACAR 2015S Study</a:t>
            </a:r>
          </a:p>
        </p:txBody>
      </p:sp>
      <p:sp>
        <p:nvSpPr>
          <p:cNvPr id="173061" name="TextBox 10"/>
          <p:cNvSpPr txBox="1">
            <a:spLocks noChangeArrowheads="1"/>
          </p:cNvSpPr>
          <p:nvPr/>
        </p:nvSpPr>
        <p:spPr bwMode="auto">
          <a:xfrm>
            <a:off x="419100" y="2095500"/>
            <a:ext cx="8420100" cy="4054475"/>
          </a:xfrm>
          <a:prstGeom prst="rect">
            <a:avLst/>
          </a:prstGeom>
          <a:noFill/>
          <a:ln w="9525">
            <a:noFill/>
            <a:miter lim="800000"/>
            <a:headEnd/>
            <a:tailEnd/>
          </a:ln>
        </p:spPr>
        <p:txBody>
          <a:bodyPr>
            <a:spAutoFit/>
          </a:bodyPr>
          <a:lstStyle/>
          <a:p>
            <a:pPr marL="347663" indent="-347663">
              <a:buFont typeface="Wingdings" pitchFamily="2" charset="2"/>
              <a:buChar char="Ø"/>
            </a:pPr>
            <a:r>
              <a:rPr lang="en-US" sz="2000" i="0"/>
              <a:t>The assessment of failed contingency solutions found that the majority of the 84 failed solutions involved toggling capacitors or the loss of significant generation due to the tested contingency. </a:t>
            </a:r>
          </a:p>
          <a:p>
            <a:pPr marL="347663" indent="-347663">
              <a:buFont typeface="Wingdings" pitchFamily="2" charset="2"/>
              <a:buChar char="Ø"/>
            </a:pPr>
            <a:endParaRPr lang="en-US" sz="2000" i="0"/>
          </a:p>
          <a:p>
            <a:pPr marL="347663" indent="-347663">
              <a:buFont typeface="Wingdings" pitchFamily="2" charset="2"/>
              <a:buChar char="Ø"/>
            </a:pPr>
            <a:r>
              <a:rPr lang="en-US" sz="2000" i="0"/>
              <a:t>Failed solutions were found to solve when they were rerun with the toggling capacitor fixed (removed from voltage control) or the lost generation moved to a remote bus as part of the contingency description. </a:t>
            </a:r>
          </a:p>
          <a:p>
            <a:pPr marL="347663" indent="-347663">
              <a:buFont typeface="Wingdings" pitchFamily="2" charset="2"/>
              <a:buChar char="Ø"/>
            </a:pPr>
            <a:endParaRPr lang="en-US" sz="2000" i="0"/>
          </a:p>
          <a:p>
            <a:pPr marL="347663" indent="-347663">
              <a:buFont typeface="Wingdings" pitchFamily="2" charset="2"/>
              <a:buChar char="Ø"/>
            </a:pPr>
            <a:r>
              <a:rPr lang="en-US" sz="2000" i="0"/>
              <a:t>The toggling capacitors were fixed at their max MVAR output and the lost generation was moved to a bus remote from the location where the contingency was being evaluated to avoid impacting the local impacts of the contingency.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362851C-0596-4555-83F0-32C31FDC6592}" type="slidenum">
              <a:rPr lang="en-US" sz="1400" b="0" i="0"/>
              <a:pPr algn="r"/>
              <a:t>81</a:t>
            </a:fld>
            <a:endParaRPr lang="en-US" sz="1400" b="0" i="0"/>
          </a:p>
        </p:txBody>
      </p:sp>
      <p:sp>
        <p:nvSpPr>
          <p:cNvPr id="175106"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DD255F3E-E1E0-4E64-B142-0340D6C78688}" type="slidenum">
              <a:rPr lang="en-US" sz="1400" b="0" i="0"/>
              <a:pPr algn="r"/>
              <a:t>81</a:t>
            </a:fld>
            <a:endParaRPr lang="en-US" sz="1400" b="0" i="0"/>
          </a:p>
        </p:txBody>
      </p:sp>
      <p:sp>
        <p:nvSpPr>
          <p:cNvPr id="175107"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EA4BCFB6-61CC-486C-92D7-48FACD53CF7A}" type="slidenum">
              <a:rPr lang="en-US" sz="1400" b="0" i="0"/>
              <a:pPr algn="r"/>
              <a:t>81</a:t>
            </a:fld>
            <a:endParaRPr lang="en-US" sz="1400" b="0" i="0"/>
          </a:p>
        </p:txBody>
      </p:sp>
      <p:pic>
        <p:nvPicPr>
          <p:cNvPr id="175108"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75109" name="Rectangle 4"/>
          <p:cNvSpPr>
            <a:spLocks noChangeArrowheads="1"/>
          </p:cNvSpPr>
          <p:nvPr/>
        </p:nvSpPr>
        <p:spPr bwMode="auto">
          <a:xfrm>
            <a:off x="347663" y="2430463"/>
            <a:ext cx="8305800" cy="1828800"/>
          </a:xfrm>
          <a:prstGeom prst="rect">
            <a:avLst/>
          </a:prstGeom>
          <a:solidFill>
            <a:srgbClr val="CCFFCC"/>
          </a:solidFill>
          <a:ln w="9360">
            <a:solidFill>
              <a:srgbClr val="000000"/>
            </a:solidFill>
            <a:miter lim="800000"/>
            <a:headEnd/>
            <a:tailEnd/>
          </a:ln>
        </p:spPr>
        <p:txBody>
          <a:bodyPr lIns="90000" tIns="46800" rIns="90000" bIns="46800" anchor="ctr"/>
          <a:lstStyle/>
          <a:p>
            <a:pPr algn="ctr"/>
            <a:r>
              <a:rPr lang="en-US" sz="3600" i="0"/>
              <a:t>Carolinas Transmission Planning Coordination Arrangement</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E77FBBF-56BF-49D2-928E-466105170EED}" type="slidenum">
              <a:rPr lang="en-US" sz="1400" b="0" i="0"/>
              <a:pPr algn="r"/>
              <a:t>82</a:t>
            </a:fld>
            <a:endParaRPr lang="en-US" sz="1400" b="0" i="0"/>
          </a:p>
        </p:txBody>
      </p:sp>
      <p:sp>
        <p:nvSpPr>
          <p:cNvPr id="177154"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16BA707-2E2D-4A2B-8281-FC88B332CA8A}" type="slidenum">
              <a:rPr lang="en-US" sz="1400" b="0" i="0"/>
              <a:pPr algn="r"/>
              <a:t>82</a:t>
            </a:fld>
            <a:endParaRPr lang="en-US" sz="1400" b="0" i="0"/>
          </a:p>
        </p:txBody>
      </p:sp>
      <p:sp>
        <p:nvSpPr>
          <p:cNvPr id="17715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FC52F76-ACE6-4F14-AA01-DA0FB09BEACE}" type="slidenum">
              <a:rPr lang="en-US" sz="1400" b="0" i="0"/>
              <a:pPr algn="r"/>
              <a:t>82</a:t>
            </a:fld>
            <a:endParaRPr lang="en-US" sz="1400" b="0" i="0"/>
          </a:p>
        </p:txBody>
      </p:sp>
      <p:sp>
        <p:nvSpPr>
          <p:cNvPr id="177156" name="Rectangle 2"/>
          <p:cNvSpPr>
            <a:spLocks noGrp="1" noChangeArrowheads="1"/>
          </p:cNvSpPr>
          <p:nvPr>
            <p:ph type="body" idx="4294967295"/>
          </p:nvPr>
        </p:nvSpPr>
        <p:spPr>
          <a:xfrm>
            <a:off x="419100" y="2852738"/>
            <a:ext cx="8229600" cy="3168650"/>
          </a:xfrm>
        </p:spPr>
        <p:txBody>
          <a:bodyPr lIns="90000" tIns="46800" rIns="90000" bIns="46800">
            <a:spAutoFit/>
          </a:bodyPr>
          <a:lstStyle/>
          <a:p>
            <a:pPr marL="465138" indent="-465138" eaLnBrk="1" hangingPunct="1">
              <a:spcAft>
                <a:spcPct val="20000"/>
              </a:spcAft>
              <a:buFont typeface="Wingdings" pitchFamily="2" charset="2"/>
              <a:buChar char="Ø"/>
            </a:pPr>
            <a:r>
              <a:rPr lang="en-US" sz="2800" b="1" smtClean="0"/>
              <a:t>Establish a forum for coordinating certain planning activities among the specific parties </a:t>
            </a:r>
          </a:p>
          <a:p>
            <a:pPr marL="465138" indent="-465138" eaLnBrk="1" hangingPunct="1">
              <a:spcAft>
                <a:spcPct val="20000"/>
              </a:spcAft>
              <a:buFont typeface="Wingdings" pitchFamily="2" charset="2"/>
              <a:buChar char="Ø"/>
            </a:pPr>
            <a:r>
              <a:rPr lang="en-US" sz="2800" b="1" smtClean="0"/>
              <a:t>DEC, PEC, SCE&amp;G and SCPSA</a:t>
            </a:r>
          </a:p>
          <a:p>
            <a:pPr marL="465138" indent="-465138" eaLnBrk="1" hangingPunct="1">
              <a:spcAft>
                <a:spcPct val="20000"/>
              </a:spcAft>
              <a:buFont typeface="Wingdings" pitchFamily="2" charset="2"/>
              <a:buChar char="Ø"/>
            </a:pPr>
            <a:r>
              <a:rPr lang="en-US" sz="2800" b="1" smtClean="0"/>
              <a:t>Studying 2014 and 2021 summer conditions</a:t>
            </a:r>
          </a:p>
          <a:p>
            <a:pPr marL="465138" indent="-465138" eaLnBrk="1" hangingPunct="1">
              <a:spcAft>
                <a:spcPct val="20000"/>
              </a:spcAft>
              <a:buFont typeface="Wingdings" pitchFamily="2" charset="2"/>
              <a:buChar char="Ø"/>
            </a:pPr>
            <a:r>
              <a:rPr lang="en-US" sz="2800" b="1" smtClean="0"/>
              <a:t>Expect report in early October </a:t>
            </a:r>
          </a:p>
        </p:txBody>
      </p:sp>
      <p:pic>
        <p:nvPicPr>
          <p:cNvPr id="177157"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77158" name="Rectangle 4"/>
          <p:cNvSpPr>
            <a:spLocks noChangeArrowheads="1"/>
          </p:cNvSpPr>
          <p:nvPr/>
        </p:nvSpPr>
        <p:spPr bwMode="auto">
          <a:xfrm>
            <a:off x="309563" y="1241425"/>
            <a:ext cx="8305800" cy="1573213"/>
          </a:xfrm>
          <a:prstGeom prst="rect">
            <a:avLst/>
          </a:prstGeom>
          <a:solidFill>
            <a:srgbClr val="CCFFCC"/>
          </a:solidFill>
          <a:ln w="9360">
            <a:solidFill>
              <a:srgbClr val="000000"/>
            </a:solidFill>
            <a:miter lim="800000"/>
            <a:headEnd/>
            <a:tailEnd/>
          </a:ln>
        </p:spPr>
        <p:txBody>
          <a:bodyPr lIns="90000" tIns="46800" rIns="90000" bIns="46800" anchor="ctr"/>
          <a:lstStyle/>
          <a:p>
            <a:pPr algn="ctr"/>
            <a:r>
              <a:rPr lang="en-US" sz="3600" i="0"/>
              <a:t>Carolinas Transmission Planning Coordination Arrangement</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Picture 3"/>
          <p:cNvPicPr>
            <a:picLocks noChangeAspect="1" noChangeArrowheads="1"/>
          </p:cNvPicPr>
          <p:nvPr/>
        </p:nvPicPr>
        <p:blipFill>
          <a:blip r:embed="rId3">
            <a:lum contrast="6000"/>
          </a:blip>
          <a:srcRect/>
          <a:stretch>
            <a:fillRect/>
          </a:stretch>
        </p:blipFill>
        <p:spPr bwMode="auto">
          <a:xfrm>
            <a:off x="0" y="0"/>
            <a:ext cx="9144000" cy="1066800"/>
          </a:xfrm>
          <a:prstGeom prst="rect">
            <a:avLst/>
          </a:prstGeom>
          <a:noFill/>
          <a:ln w="9525">
            <a:noFill/>
            <a:round/>
            <a:headEnd/>
            <a:tailEnd/>
          </a:ln>
        </p:spPr>
      </p:pic>
      <p:sp>
        <p:nvSpPr>
          <p:cNvPr id="179202" name="Rectangle 4"/>
          <p:cNvSpPr>
            <a:spLocks noChangeArrowheads="1"/>
          </p:cNvSpPr>
          <p:nvPr/>
        </p:nvSpPr>
        <p:spPr bwMode="auto">
          <a:xfrm>
            <a:off x="385763" y="2738438"/>
            <a:ext cx="8382000" cy="1233487"/>
          </a:xfrm>
          <a:prstGeom prst="rect">
            <a:avLst/>
          </a:prstGeom>
          <a:solidFill>
            <a:schemeClr val="accent1"/>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latin typeface="Calibri" pitchFamily="34" charset="0"/>
              </a:rPr>
              <a:t>NERC TPL-001-2 Standard Update</a:t>
            </a:r>
          </a:p>
        </p:txBody>
      </p:sp>
      <p:sp>
        <p:nvSpPr>
          <p:cNvPr id="17920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38A9771-EB40-41A0-BF5A-8A5C8F3D7627}" type="slidenum">
              <a:rPr lang="en-US" sz="1400" b="0" i="0"/>
              <a:pPr algn="r"/>
              <a:t>83</a:t>
            </a:fld>
            <a:endParaRPr lang="en-US" sz="1400" b="0" i="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49" name="Picture 3"/>
          <p:cNvPicPr>
            <a:picLocks noChangeAspect="1" noChangeArrowheads="1"/>
          </p:cNvPicPr>
          <p:nvPr/>
        </p:nvPicPr>
        <p:blipFill>
          <a:blip r:embed="rId3">
            <a:lum contrast="6000"/>
          </a:blip>
          <a:srcRect/>
          <a:stretch>
            <a:fillRect/>
          </a:stretch>
        </p:blipFill>
        <p:spPr bwMode="auto">
          <a:xfrm>
            <a:off x="0" y="0"/>
            <a:ext cx="9144000" cy="1066800"/>
          </a:xfrm>
          <a:prstGeom prst="rect">
            <a:avLst/>
          </a:prstGeom>
          <a:noFill/>
          <a:ln w="9525">
            <a:noFill/>
            <a:round/>
            <a:headEnd/>
            <a:tailEnd/>
          </a:ln>
        </p:spPr>
      </p:pic>
      <p:sp>
        <p:nvSpPr>
          <p:cNvPr id="181250" name="Rectangle 4"/>
          <p:cNvSpPr>
            <a:spLocks noChangeArrowheads="1"/>
          </p:cNvSpPr>
          <p:nvPr/>
        </p:nvSpPr>
        <p:spPr bwMode="auto">
          <a:xfrm>
            <a:off x="381000" y="1128713"/>
            <a:ext cx="8382000" cy="1233487"/>
          </a:xfrm>
          <a:prstGeom prst="rect">
            <a:avLst/>
          </a:prstGeom>
          <a:solidFill>
            <a:schemeClr val="accent1"/>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latin typeface="Calibri" pitchFamily="34" charset="0"/>
              </a:rPr>
              <a:t>NERC TPL-001-2 Standard Update</a:t>
            </a:r>
          </a:p>
        </p:txBody>
      </p:sp>
      <p:sp>
        <p:nvSpPr>
          <p:cNvPr id="181251" name="Rectangle 4"/>
          <p:cNvSpPr txBox="1">
            <a:spLocks noChangeArrowheads="1"/>
          </p:cNvSpPr>
          <p:nvPr/>
        </p:nvSpPr>
        <p:spPr bwMode="auto">
          <a:xfrm>
            <a:off x="457200" y="2584450"/>
            <a:ext cx="7772400" cy="3263900"/>
          </a:xfrm>
          <a:prstGeom prst="rect">
            <a:avLst/>
          </a:prstGeom>
          <a:noFill/>
          <a:ln w="9525">
            <a:noFill/>
            <a:miter lim="800000"/>
            <a:headEnd/>
            <a:tailEnd/>
          </a:ln>
        </p:spPr>
        <p:txBody>
          <a:bodyPr/>
          <a:lstStyle/>
          <a:p>
            <a:pPr marL="465138" indent="-465138">
              <a:spcBef>
                <a:spcPct val="25000"/>
              </a:spcBef>
              <a:spcAft>
                <a:spcPct val="25000"/>
              </a:spcAft>
              <a:buFont typeface="Wingdings" pitchFamily="2" charset="2"/>
              <a:buChar char="Ø"/>
            </a:pPr>
            <a:r>
              <a:rPr lang="en-US" sz="2800" i="0"/>
              <a:t>Response to ballot and comments on the proposed footnote ‘b’ were posted  </a:t>
            </a:r>
          </a:p>
          <a:p>
            <a:pPr marL="465138" indent="-465138">
              <a:spcBef>
                <a:spcPct val="25000"/>
              </a:spcBef>
              <a:spcAft>
                <a:spcPct val="25000"/>
              </a:spcAft>
              <a:buFont typeface="Wingdings" pitchFamily="2" charset="2"/>
              <a:buChar char="Ø"/>
            </a:pPr>
            <a:endParaRPr lang="en-US" sz="2800" i="0"/>
          </a:p>
          <a:p>
            <a:pPr marL="465138" indent="-465138">
              <a:spcBef>
                <a:spcPct val="25000"/>
              </a:spcBef>
              <a:spcAft>
                <a:spcPct val="25000"/>
              </a:spcAft>
              <a:buFont typeface="Wingdings" pitchFamily="2" charset="2"/>
              <a:buChar char="Ø"/>
            </a:pPr>
            <a:r>
              <a:rPr lang="en-US" sz="2800" i="0"/>
              <a:t>NERC held a technical conference 8/10/10 to discuss footnote “b” issue</a:t>
            </a:r>
          </a:p>
          <a:p>
            <a:pPr marL="465138" indent="-465138">
              <a:spcBef>
                <a:spcPct val="25000"/>
              </a:spcBef>
              <a:spcAft>
                <a:spcPct val="25000"/>
              </a:spcAft>
              <a:buFont typeface="Wingdings" pitchFamily="2" charset="2"/>
              <a:buChar char="Ø"/>
            </a:pPr>
            <a:endParaRPr lang="en-US" sz="2800" i="0"/>
          </a:p>
        </p:txBody>
      </p:sp>
      <p:sp>
        <p:nvSpPr>
          <p:cNvPr id="181252"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95C97533-000C-4621-AEDE-DE1CD9179F40}" type="slidenum">
              <a:rPr lang="en-US" sz="1400" b="0" i="0"/>
              <a:pPr algn="r"/>
              <a:t>84</a:t>
            </a:fld>
            <a:endParaRPr lang="en-US" sz="1400" b="0" i="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7" name="Picture 3"/>
          <p:cNvPicPr>
            <a:picLocks noChangeAspect="1" noChangeArrowheads="1"/>
          </p:cNvPicPr>
          <p:nvPr/>
        </p:nvPicPr>
        <p:blipFill>
          <a:blip r:embed="rId3">
            <a:lum contrast="6000"/>
          </a:blip>
          <a:srcRect/>
          <a:stretch>
            <a:fillRect/>
          </a:stretch>
        </p:blipFill>
        <p:spPr bwMode="auto">
          <a:xfrm>
            <a:off x="0" y="0"/>
            <a:ext cx="9144000" cy="1066800"/>
          </a:xfrm>
          <a:prstGeom prst="rect">
            <a:avLst/>
          </a:prstGeom>
          <a:noFill/>
          <a:ln w="9525">
            <a:noFill/>
            <a:round/>
            <a:headEnd/>
            <a:tailEnd/>
          </a:ln>
        </p:spPr>
      </p:pic>
      <p:sp>
        <p:nvSpPr>
          <p:cNvPr id="183298" name="Rectangle 4"/>
          <p:cNvSpPr>
            <a:spLocks noChangeArrowheads="1"/>
          </p:cNvSpPr>
          <p:nvPr/>
        </p:nvSpPr>
        <p:spPr bwMode="auto">
          <a:xfrm>
            <a:off x="381000" y="1128713"/>
            <a:ext cx="8382000" cy="1233487"/>
          </a:xfrm>
          <a:prstGeom prst="rect">
            <a:avLst/>
          </a:prstGeom>
          <a:solidFill>
            <a:schemeClr val="accent1"/>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latin typeface="Calibri" pitchFamily="34" charset="0"/>
              </a:rPr>
              <a:t>NERC TPL-001-2 Standard Update</a:t>
            </a:r>
          </a:p>
        </p:txBody>
      </p:sp>
      <p:sp>
        <p:nvSpPr>
          <p:cNvPr id="183299" name="Rectangle 4"/>
          <p:cNvSpPr txBox="1">
            <a:spLocks noChangeArrowheads="1"/>
          </p:cNvSpPr>
          <p:nvPr/>
        </p:nvSpPr>
        <p:spPr bwMode="auto">
          <a:xfrm>
            <a:off x="457200" y="2584450"/>
            <a:ext cx="7772400" cy="4197350"/>
          </a:xfrm>
          <a:prstGeom prst="rect">
            <a:avLst/>
          </a:prstGeom>
          <a:noFill/>
          <a:ln w="9525">
            <a:noFill/>
            <a:miter lim="800000"/>
            <a:headEnd/>
            <a:tailEnd/>
          </a:ln>
        </p:spPr>
        <p:txBody>
          <a:bodyPr/>
          <a:lstStyle/>
          <a:p>
            <a:pPr lvl="1">
              <a:spcBef>
                <a:spcPct val="25000"/>
              </a:spcBef>
              <a:spcAft>
                <a:spcPct val="25000"/>
              </a:spcAft>
              <a:buFont typeface="Wingdings" pitchFamily="2" charset="2"/>
              <a:buChar char="Ø"/>
            </a:pPr>
            <a:r>
              <a:rPr lang="en-US" sz="2800" i="0"/>
              <a:t>  Response to informal comments on the latest draft have been prepared.</a:t>
            </a:r>
          </a:p>
          <a:p>
            <a:pPr lvl="1">
              <a:spcBef>
                <a:spcPct val="25000"/>
              </a:spcBef>
              <a:spcAft>
                <a:spcPct val="25000"/>
              </a:spcAft>
              <a:buFont typeface="Wingdings" pitchFamily="2" charset="2"/>
              <a:buChar char="Ø"/>
            </a:pPr>
            <a:r>
              <a:rPr lang="en-US" sz="2800" i="0"/>
              <a:t>  Footnote ‘b’ related to TPL-001-1 loss of non-consequential load is open for informal comment through October 8</a:t>
            </a:r>
            <a:r>
              <a:rPr lang="en-US" sz="2800" i="0" baseline="30000"/>
              <a:t>th</a:t>
            </a:r>
            <a:r>
              <a:rPr lang="en-US" sz="2800" i="0"/>
              <a:t>.</a:t>
            </a:r>
          </a:p>
          <a:p>
            <a:pPr lvl="1">
              <a:spcBef>
                <a:spcPct val="25000"/>
              </a:spcBef>
              <a:spcAft>
                <a:spcPct val="25000"/>
              </a:spcAft>
              <a:buFont typeface="Wingdings" pitchFamily="2" charset="2"/>
              <a:buChar char="Ø"/>
            </a:pPr>
            <a:r>
              <a:rPr lang="en-US" sz="2800" i="0"/>
              <a:t>  Standard is expected to be ready for re-ballot in February timeframe with new footnote ‘b’ merged in.</a:t>
            </a:r>
            <a:endParaRPr lang="en-US" sz="2400" i="0"/>
          </a:p>
        </p:txBody>
      </p:sp>
      <p:sp>
        <p:nvSpPr>
          <p:cNvPr id="18330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E83D1F8-E9D9-4AF8-8F13-2F6123BBDEC7}" type="slidenum">
              <a:rPr lang="en-US" sz="1400" b="0" i="0"/>
              <a:pPr algn="r"/>
              <a:t>85</a:t>
            </a:fld>
            <a:endParaRPr lang="en-US" sz="1400" b="0" i="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5" name="Picture 3"/>
          <p:cNvPicPr>
            <a:picLocks noChangeAspect="1" noChangeArrowheads="1"/>
          </p:cNvPicPr>
          <p:nvPr/>
        </p:nvPicPr>
        <p:blipFill>
          <a:blip r:embed="rId3">
            <a:lum contrast="6000"/>
          </a:blip>
          <a:srcRect/>
          <a:stretch>
            <a:fillRect/>
          </a:stretch>
        </p:blipFill>
        <p:spPr bwMode="auto">
          <a:xfrm>
            <a:off x="0" y="0"/>
            <a:ext cx="9144000" cy="1066800"/>
          </a:xfrm>
          <a:prstGeom prst="rect">
            <a:avLst/>
          </a:prstGeom>
          <a:noFill/>
          <a:ln w="9525">
            <a:noFill/>
            <a:round/>
            <a:headEnd/>
            <a:tailEnd/>
          </a:ln>
        </p:spPr>
      </p:pic>
      <p:sp>
        <p:nvSpPr>
          <p:cNvPr id="185346" name="Rectangle 4"/>
          <p:cNvSpPr>
            <a:spLocks noChangeArrowheads="1"/>
          </p:cNvSpPr>
          <p:nvPr/>
        </p:nvSpPr>
        <p:spPr bwMode="auto">
          <a:xfrm>
            <a:off x="381000" y="1128713"/>
            <a:ext cx="8382000" cy="1233487"/>
          </a:xfrm>
          <a:prstGeom prst="rect">
            <a:avLst/>
          </a:prstGeom>
          <a:solidFill>
            <a:schemeClr val="accent1"/>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latin typeface="Calibri" pitchFamily="34" charset="0"/>
              </a:rPr>
              <a:t>NERC TPL-001-2 Standard Update</a:t>
            </a:r>
          </a:p>
        </p:txBody>
      </p:sp>
      <p:sp>
        <p:nvSpPr>
          <p:cNvPr id="185347" name="Rectangle 4"/>
          <p:cNvSpPr txBox="1">
            <a:spLocks noChangeArrowheads="1"/>
          </p:cNvSpPr>
          <p:nvPr/>
        </p:nvSpPr>
        <p:spPr bwMode="auto">
          <a:xfrm>
            <a:off x="457200" y="2584450"/>
            <a:ext cx="7772400" cy="4197350"/>
          </a:xfrm>
          <a:prstGeom prst="rect">
            <a:avLst/>
          </a:prstGeom>
          <a:noFill/>
          <a:ln w="9525">
            <a:noFill/>
            <a:miter lim="800000"/>
            <a:headEnd/>
            <a:tailEnd/>
          </a:ln>
        </p:spPr>
        <p:txBody>
          <a:bodyPr/>
          <a:lstStyle/>
          <a:p>
            <a:r>
              <a:rPr lang="en-US"/>
              <a:t>b) An objective of the planning process is to avoid interruption of Demand. Interruption of Demand is discouraged and measures to mitigate such interruption should be pursued within the planning process</a:t>
            </a:r>
            <a:r>
              <a:rPr lang="en-US" sz="2000"/>
              <a:t>. </a:t>
            </a:r>
            <a:r>
              <a:rPr lang="en-US"/>
              <a:t>However, Demand may need to be interrupted in limited circumstances to address BES performance requirements. When interruption of Demand is utilized within the planning process, such interruption is limited to: </a:t>
            </a:r>
          </a:p>
          <a:p>
            <a:endParaRPr lang="en-US"/>
          </a:p>
          <a:p>
            <a:pPr>
              <a:buFont typeface="Wingdings" pitchFamily="2" charset="2"/>
              <a:buChar char="Ø"/>
            </a:pPr>
            <a:r>
              <a:rPr lang="en-US"/>
              <a:t>  Demand that is directly served by the elements that are removed from service as a result of the Contingency</a:t>
            </a:r>
          </a:p>
          <a:p>
            <a:pPr>
              <a:buFont typeface="Wingdings" pitchFamily="2" charset="2"/>
              <a:buNone/>
            </a:pPr>
            <a:r>
              <a:rPr lang="en-US"/>
              <a:t> </a:t>
            </a:r>
          </a:p>
          <a:p>
            <a:pPr>
              <a:buFont typeface="Wingdings" pitchFamily="2" charset="2"/>
              <a:buChar char="Ø"/>
            </a:pPr>
            <a:r>
              <a:rPr lang="en-US"/>
              <a:t> Interruptible Demand or Demand-Side Management </a:t>
            </a:r>
          </a:p>
          <a:p>
            <a:pPr lvl="1">
              <a:spcBef>
                <a:spcPct val="25000"/>
              </a:spcBef>
              <a:spcAft>
                <a:spcPct val="25000"/>
              </a:spcAft>
            </a:pPr>
            <a:endParaRPr lang="en-US" sz="2400" i="0"/>
          </a:p>
        </p:txBody>
      </p:sp>
      <p:sp>
        <p:nvSpPr>
          <p:cNvPr id="185348"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F6B57EDA-88C6-41A4-87AD-6FBBE93AFD73}" type="slidenum">
              <a:rPr lang="en-US" sz="1400" b="0" i="0"/>
              <a:pPr algn="r"/>
              <a:t>86</a:t>
            </a:fld>
            <a:endParaRPr lang="en-US" sz="1400" b="0" i="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3" name="Picture 3"/>
          <p:cNvPicPr>
            <a:picLocks noChangeAspect="1" noChangeArrowheads="1"/>
          </p:cNvPicPr>
          <p:nvPr/>
        </p:nvPicPr>
        <p:blipFill>
          <a:blip r:embed="rId3">
            <a:lum contrast="6000"/>
          </a:blip>
          <a:srcRect/>
          <a:stretch>
            <a:fillRect/>
          </a:stretch>
        </p:blipFill>
        <p:spPr bwMode="auto">
          <a:xfrm>
            <a:off x="0" y="0"/>
            <a:ext cx="9144000" cy="1066800"/>
          </a:xfrm>
          <a:prstGeom prst="rect">
            <a:avLst/>
          </a:prstGeom>
          <a:noFill/>
          <a:ln w="9525">
            <a:noFill/>
            <a:round/>
            <a:headEnd/>
            <a:tailEnd/>
          </a:ln>
        </p:spPr>
      </p:pic>
      <p:sp>
        <p:nvSpPr>
          <p:cNvPr id="187394" name="Rectangle 4"/>
          <p:cNvSpPr>
            <a:spLocks noChangeArrowheads="1"/>
          </p:cNvSpPr>
          <p:nvPr/>
        </p:nvSpPr>
        <p:spPr bwMode="auto">
          <a:xfrm>
            <a:off x="381000" y="1128713"/>
            <a:ext cx="8382000" cy="1233487"/>
          </a:xfrm>
          <a:prstGeom prst="rect">
            <a:avLst/>
          </a:prstGeom>
          <a:solidFill>
            <a:schemeClr val="accent1"/>
          </a:solidFill>
          <a:ln w="9360">
            <a:solidFill>
              <a:srgbClr val="000000"/>
            </a:solidFill>
            <a:miter lim="800000"/>
            <a:headEnd/>
            <a:tailEnd/>
          </a:ln>
        </p:spPr>
        <p:txBody>
          <a:bodyPr lIns="90000" tIns="46800" rIns="90000" bIns="46800" anchor="ctr"/>
          <a:lstStyle/>
          <a:p>
            <a:pPr marL="568325" indent="-568325" algn="ctr" defTabSz="457200">
              <a:lnSpc>
                <a:spcPct val="90000"/>
              </a:lnSpc>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3600" i="0">
                <a:latin typeface="Calibri" pitchFamily="34" charset="0"/>
              </a:rPr>
              <a:t>NERC TPL-001-2 Standard Update</a:t>
            </a:r>
          </a:p>
        </p:txBody>
      </p:sp>
      <p:sp>
        <p:nvSpPr>
          <p:cNvPr id="187395" name="Rectangle 4"/>
          <p:cNvSpPr txBox="1">
            <a:spLocks noChangeArrowheads="1"/>
          </p:cNvSpPr>
          <p:nvPr/>
        </p:nvSpPr>
        <p:spPr bwMode="auto">
          <a:xfrm>
            <a:off x="457200" y="2584450"/>
            <a:ext cx="7772400" cy="4197350"/>
          </a:xfrm>
          <a:prstGeom prst="rect">
            <a:avLst/>
          </a:prstGeom>
          <a:noFill/>
          <a:ln w="9525">
            <a:noFill/>
            <a:miter lim="800000"/>
            <a:headEnd/>
            <a:tailEnd/>
          </a:ln>
        </p:spPr>
        <p:txBody>
          <a:bodyPr/>
          <a:lstStyle/>
          <a:p>
            <a:pPr lvl="1">
              <a:buFont typeface="Wingdings" pitchFamily="2" charset="2"/>
              <a:buChar char="Ø"/>
            </a:pPr>
            <a:r>
              <a:rPr lang="en-US"/>
              <a:t>  Demand that does not adversely impact overall BES reliability where the circumstances describing the use of such Demand interruption are documented, including alternatives evaluated; and where the application is subject to review and acceptance in an open and transparent stakeholder process. </a:t>
            </a:r>
          </a:p>
          <a:p>
            <a:pPr lvl="1">
              <a:spcBef>
                <a:spcPct val="25000"/>
              </a:spcBef>
              <a:spcAft>
                <a:spcPct val="25000"/>
              </a:spcAft>
            </a:pPr>
            <a:endParaRPr lang="en-US" sz="2400" i="0"/>
          </a:p>
        </p:txBody>
      </p:sp>
      <p:sp>
        <p:nvSpPr>
          <p:cNvPr id="187396"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9652F70-C891-4FD1-84C0-0A65A174C240}" type="slidenum">
              <a:rPr lang="en-US" sz="1400" b="0" i="0"/>
              <a:pPr algn="r"/>
              <a:t>87</a:t>
            </a:fld>
            <a:endParaRPr lang="en-US" sz="1400" b="0" i="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7C01FAB-B58B-481A-BAB2-37A09331960B}" type="slidenum">
              <a:rPr lang="en-US" sz="1400" b="0" i="0"/>
              <a:pPr algn="r"/>
              <a:t>88</a:t>
            </a:fld>
            <a:endParaRPr lang="en-US" sz="1400" b="0" i="0"/>
          </a:p>
        </p:txBody>
      </p:sp>
      <p:sp>
        <p:nvSpPr>
          <p:cNvPr id="189442" name="Rectangle 4"/>
          <p:cNvSpPr>
            <a:spLocks noChangeArrowheads="1"/>
          </p:cNvSpPr>
          <p:nvPr/>
        </p:nvSpPr>
        <p:spPr bwMode="auto">
          <a:xfrm>
            <a:off x="347663" y="2506663"/>
            <a:ext cx="8305800" cy="1728787"/>
          </a:xfrm>
          <a:prstGeom prst="rect">
            <a:avLst/>
          </a:prstGeom>
          <a:solidFill>
            <a:schemeClr val="accent1"/>
          </a:solidFill>
          <a:ln w="9360">
            <a:solidFill>
              <a:srgbClr val="000000"/>
            </a:solidFill>
            <a:miter lim="800000"/>
            <a:headEnd/>
            <a:tailEnd/>
          </a:ln>
        </p:spPr>
        <p:txBody>
          <a:bodyPr lIns="90000" tIns="46800" rIns="90000" bIns="46800" anchor="ctr"/>
          <a:lstStyle/>
          <a:p>
            <a:pPr algn="ctr"/>
            <a:r>
              <a:rPr lang="en-US" sz="3600" i="0"/>
              <a:t>Eastern Interconnection Planning Collaborative (EIPC)</a:t>
            </a:r>
          </a:p>
        </p:txBody>
      </p:sp>
      <p:pic>
        <p:nvPicPr>
          <p:cNvPr id="189443"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EC21D0F-FE49-4440-B182-1BE74AD1D44D}" type="slidenum">
              <a:rPr lang="en-US" sz="1400" b="0" i="0"/>
              <a:pPr algn="r"/>
              <a:t>89</a:t>
            </a:fld>
            <a:endParaRPr lang="en-US" sz="1400" b="0" i="0"/>
          </a:p>
        </p:txBody>
      </p:sp>
      <p:sp>
        <p:nvSpPr>
          <p:cNvPr id="191490" name="Rectangle 3"/>
          <p:cNvSpPr>
            <a:spLocks noGrp="1" noChangeArrowheads="1"/>
          </p:cNvSpPr>
          <p:nvPr>
            <p:ph idx="4294967295"/>
          </p:nvPr>
        </p:nvSpPr>
        <p:spPr>
          <a:xfrm>
            <a:off x="501650" y="1355725"/>
            <a:ext cx="8337550" cy="4800600"/>
          </a:xfrm>
        </p:spPr>
        <p:txBody>
          <a:bodyPr lIns="92075" tIns="46038" rIns="92075" bIns="46038"/>
          <a:lstStyle/>
          <a:p>
            <a:pPr>
              <a:lnSpc>
                <a:spcPct val="90000"/>
              </a:lnSpc>
              <a:buFont typeface="Wingdings" pitchFamily="2" charset="2"/>
              <a:buNone/>
            </a:pPr>
            <a:r>
              <a:rPr lang="en-US" sz="3600" b="1" smtClean="0"/>
              <a:t>EIPC background</a:t>
            </a:r>
            <a:endParaRPr lang="en-US" sz="2400" smtClean="0"/>
          </a:p>
          <a:p>
            <a:pPr>
              <a:spcAft>
                <a:spcPct val="10000"/>
              </a:spcAft>
              <a:buFont typeface="Wingdings" pitchFamily="2" charset="2"/>
              <a:buChar char="Ø"/>
            </a:pPr>
            <a:r>
              <a:rPr lang="en-US" sz="2400" smtClean="0"/>
              <a:t>Formed in 2009</a:t>
            </a:r>
          </a:p>
          <a:p>
            <a:pPr>
              <a:spcAft>
                <a:spcPct val="10000"/>
              </a:spcAft>
              <a:buFont typeface="Wingdings" pitchFamily="2" charset="2"/>
              <a:buChar char="Ø"/>
            </a:pPr>
            <a:r>
              <a:rPr lang="en-US" sz="2400" smtClean="0"/>
              <a:t>Consists of 26 Planning Authorities in U.S. &amp; Canada </a:t>
            </a:r>
          </a:p>
          <a:p>
            <a:pPr>
              <a:spcAft>
                <a:spcPct val="10000"/>
              </a:spcAft>
              <a:buFont typeface="Wingdings" pitchFamily="2" charset="2"/>
              <a:buChar char="Ø"/>
            </a:pPr>
            <a:r>
              <a:rPr lang="en-US" sz="2400" smtClean="0"/>
              <a:t>Over 600 GW of connected customer demand with approximately 95% of the Eastern Interconnection customers covered</a:t>
            </a:r>
          </a:p>
          <a:p>
            <a:pPr>
              <a:spcAft>
                <a:spcPct val="10000"/>
              </a:spcAft>
              <a:buFont typeface="Wingdings" pitchFamily="2" charset="2"/>
              <a:buChar char="Ø"/>
            </a:pPr>
            <a:r>
              <a:rPr lang="en-US" sz="2400" smtClean="0"/>
              <a:t>EIPC objectives</a:t>
            </a:r>
          </a:p>
          <a:p>
            <a:pPr lvl="1">
              <a:spcAft>
                <a:spcPct val="10000"/>
              </a:spcAft>
              <a:buFont typeface="Calibri" pitchFamily="34" charset="0"/>
              <a:buAutoNum type="arabicPeriod"/>
            </a:pPr>
            <a:r>
              <a:rPr lang="en-US" sz="2000" smtClean="0"/>
              <a:t>Integration (“roll-up”) and analysis of approved regional plans</a:t>
            </a:r>
          </a:p>
          <a:p>
            <a:pPr lvl="1">
              <a:spcAft>
                <a:spcPct val="10000"/>
              </a:spcAft>
              <a:buFont typeface="Calibri" pitchFamily="34" charset="0"/>
              <a:buAutoNum type="arabicPeriod"/>
            </a:pPr>
            <a:r>
              <a:rPr lang="en-US" sz="2000" smtClean="0"/>
              <a:t>Development of possible interregional expansion scenarios to be studied</a:t>
            </a:r>
          </a:p>
          <a:p>
            <a:pPr lvl="1">
              <a:spcAft>
                <a:spcPct val="10000"/>
              </a:spcAft>
              <a:buFont typeface="Calibri" pitchFamily="34" charset="0"/>
              <a:buAutoNum type="arabicPeriod"/>
            </a:pPr>
            <a:r>
              <a:rPr lang="en-US" sz="2000" smtClean="0"/>
              <a:t>Development of interregional transmission expansion options</a:t>
            </a:r>
          </a:p>
        </p:txBody>
      </p:sp>
      <p:pic>
        <p:nvPicPr>
          <p:cNvPr id="191491"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7"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93538" name="Title 1"/>
          <p:cNvSpPr>
            <a:spLocks noGrp="1"/>
          </p:cNvSpPr>
          <p:nvPr>
            <p:ph type="title" idx="4294967295"/>
          </p:nvPr>
        </p:nvSpPr>
        <p:spPr>
          <a:xfrm>
            <a:off x="385763" y="1125538"/>
            <a:ext cx="8229600" cy="844550"/>
          </a:xfrm>
        </p:spPr>
        <p:txBody>
          <a:bodyPr/>
          <a:lstStyle/>
          <a:p>
            <a:pPr algn="l"/>
            <a:r>
              <a:rPr lang="en-US" smtClean="0"/>
              <a:t>EIPC Structure</a:t>
            </a:r>
          </a:p>
        </p:txBody>
      </p:sp>
      <p:sp>
        <p:nvSpPr>
          <p:cNvPr id="193539" name="Content Placeholder 2"/>
          <p:cNvSpPr>
            <a:spLocks noGrp="1"/>
          </p:cNvSpPr>
          <p:nvPr>
            <p:ph idx="4294967295"/>
          </p:nvPr>
        </p:nvSpPr>
        <p:spPr>
          <a:xfrm>
            <a:off x="457200" y="2014538"/>
            <a:ext cx="8229600" cy="4525962"/>
          </a:xfrm>
        </p:spPr>
        <p:txBody>
          <a:bodyPr/>
          <a:lstStyle/>
          <a:p>
            <a:endParaRPr lang="en-US" smtClean="0"/>
          </a:p>
          <a:p>
            <a:endParaRPr lang="en-US" smtClean="0"/>
          </a:p>
        </p:txBody>
      </p:sp>
      <p:sp>
        <p:nvSpPr>
          <p:cNvPr id="193540" name="Slide Number Placeholder 6"/>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FCD6137-29C0-4AAA-B9B4-627BF61A30DC}" type="slidenum">
              <a:rPr lang="en-US" sz="1400" b="0" i="0"/>
              <a:pPr algn="r"/>
              <a:t>90</a:t>
            </a:fld>
            <a:endParaRPr lang="en-US" sz="1400" b="0" i="0"/>
          </a:p>
        </p:txBody>
      </p:sp>
      <p:grpSp>
        <p:nvGrpSpPr>
          <p:cNvPr id="193541" name="Group 4"/>
          <p:cNvGrpSpPr>
            <a:grpSpLocks/>
          </p:cNvGrpSpPr>
          <p:nvPr/>
        </p:nvGrpSpPr>
        <p:grpSpPr bwMode="auto">
          <a:xfrm>
            <a:off x="457200" y="1905000"/>
            <a:ext cx="8458200" cy="3821113"/>
            <a:chOff x="457200" y="1524000"/>
            <a:chExt cx="8458200" cy="3820418"/>
          </a:xfrm>
        </p:grpSpPr>
        <p:sp>
          <p:nvSpPr>
            <p:cNvPr id="193542" name="AutoShape 2"/>
            <p:cNvSpPr>
              <a:spLocks noChangeArrowheads="1"/>
            </p:cNvSpPr>
            <p:nvPr/>
          </p:nvSpPr>
          <p:spPr bwMode="auto">
            <a:xfrm>
              <a:off x="457200" y="1524000"/>
              <a:ext cx="7667625" cy="928688"/>
            </a:xfrm>
            <a:prstGeom prst="roundRect">
              <a:avLst>
                <a:gd name="adj" fmla="val 16667"/>
              </a:avLst>
            </a:prstGeom>
            <a:solidFill>
              <a:srgbClr val="0000FF">
                <a:alpha val="50195"/>
              </a:srgbClr>
            </a:solidFill>
            <a:ln w="28575">
              <a:solidFill>
                <a:srgbClr val="000080"/>
              </a:solidFill>
              <a:round/>
              <a:headEnd/>
              <a:tailEnd/>
            </a:ln>
          </p:spPr>
          <p:txBody>
            <a:bodyPr lIns="0" tIns="0" rIns="0" bIns="0" anchor="ctr"/>
            <a:lstStyle/>
            <a:p>
              <a:pPr algn="ctr"/>
              <a:r>
                <a:rPr lang="en-US" sz="2000" i="0">
                  <a:latin typeface="Arial Black" pitchFamily="34" charset="0"/>
                </a:rPr>
                <a:t>Eastern Interconnection Planning Collaborative (EIPC)</a:t>
              </a:r>
            </a:p>
            <a:p>
              <a:pPr algn="ctr"/>
              <a:r>
                <a:rPr lang="en-US" sz="1700"/>
                <a:t> (Open Collaborative Process)</a:t>
              </a:r>
              <a:endParaRPr lang="en-US" i="0"/>
            </a:p>
          </p:txBody>
        </p:sp>
        <p:sp>
          <p:nvSpPr>
            <p:cNvPr id="193543" name="_s1065"/>
            <p:cNvSpPr>
              <a:spLocks noChangeArrowheads="1"/>
            </p:cNvSpPr>
            <p:nvPr/>
          </p:nvSpPr>
          <p:spPr bwMode="auto">
            <a:xfrm>
              <a:off x="457200" y="2743200"/>
              <a:ext cx="3619500" cy="1084263"/>
            </a:xfrm>
            <a:prstGeom prst="roundRect">
              <a:avLst>
                <a:gd name="adj" fmla="val 16667"/>
              </a:avLst>
            </a:prstGeom>
            <a:solidFill>
              <a:srgbClr val="FF6600">
                <a:alpha val="50195"/>
              </a:srgbClr>
            </a:solidFill>
            <a:ln w="28575">
              <a:solidFill>
                <a:srgbClr val="FF0000"/>
              </a:solidFill>
              <a:round/>
              <a:headEnd/>
              <a:tailEnd/>
            </a:ln>
          </p:spPr>
          <p:txBody>
            <a:bodyPr lIns="0" tIns="0" rIns="0" bIns="0" anchor="ctr"/>
            <a:lstStyle/>
            <a:p>
              <a:pPr algn="ctr" eaLnBrk="0" hangingPunct="0"/>
              <a:r>
                <a:rPr lang="en-US" sz="1600" i="0"/>
                <a:t>EIPC Analysis Team</a:t>
              </a:r>
            </a:p>
            <a:p>
              <a:pPr algn="ctr" eaLnBrk="0" hangingPunct="0"/>
              <a:r>
                <a:rPr lang="en-US" sz="1600" i="0"/>
                <a:t>Principal Investigators</a:t>
              </a:r>
            </a:p>
            <a:p>
              <a:pPr algn="ctr" eaLnBrk="0" hangingPunct="0">
                <a:buFont typeface="Symbol" pitchFamily="18" charset="2"/>
                <a:buNone/>
              </a:pPr>
              <a:r>
                <a:rPr lang="en-US" sz="1600" i="0"/>
                <a:t>Planning Authorities</a:t>
              </a:r>
            </a:p>
          </p:txBody>
        </p:sp>
        <p:sp>
          <p:nvSpPr>
            <p:cNvPr id="193544" name="AutoShape 5"/>
            <p:cNvSpPr>
              <a:spLocks noChangeArrowheads="1"/>
            </p:cNvSpPr>
            <p:nvPr/>
          </p:nvSpPr>
          <p:spPr bwMode="auto">
            <a:xfrm>
              <a:off x="4191000" y="2743200"/>
              <a:ext cx="3800475" cy="588963"/>
            </a:xfrm>
            <a:prstGeom prst="roundRect">
              <a:avLst>
                <a:gd name="adj" fmla="val 16667"/>
              </a:avLst>
            </a:prstGeom>
            <a:solidFill>
              <a:srgbClr val="FF6600">
                <a:alpha val="50195"/>
              </a:srgbClr>
            </a:solidFill>
            <a:ln w="28575">
              <a:solidFill>
                <a:srgbClr val="FF0000"/>
              </a:solidFill>
              <a:round/>
              <a:headEnd/>
              <a:tailEnd/>
            </a:ln>
          </p:spPr>
          <p:txBody>
            <a:bodyPr lIns="0" tIns="0" rIns="0" bIns="0" anchor="ctr"/>
            <a:lstStyle/>
            <a:p>
              <a:pPr algn="ctr" eaLnBrk="0" hangingPunct="0"/>
              <a:r>
                <a:rPr lang="en-US" sz="1600" i="0"/>
                <a:t>Steering Committee</a:t>
              </a:r>
            </a:p>
            <a:p>
              <a:pPr algn="ctr" eaLnBrk="0" hangingPunct="0"/>
              <a:endParaRPr lang="en-US" sz="1600" i="0"/>
            </a:p>
          </p:txBody>
        </p:sp>
        <p:sp>
          <p:nvSpPr>
            <p:cNvPr id="193545" name="_s1325"/>
            <p:cNvSpPr>
              <a:spLocks noChangeArrowheads="1"/>
            </p:cNvSpPr>
            <p:nvPr/>
          </p:nvSpPr>
          <p:spPr bwMode="auto">
            <a:xfrm>
              <a:off x="5486400" y="3429000"/>
              <a:ext cx="1295400" cy="495300"/>
            </a:xfrm>
            <a:prstGeom prst="roundRect">
              <a:avLst>
                <a:gd name="adj" fmla="val 16667"/>
              </a:avLst>
            </a:prstGeom>
            <a:solidFill>
              <a:srgbClr val="FF6600">
                <a:alpha val="50195"/>
              </a:srgbClr>
            </a:solidFill>
            <a:ln w="28575">
              <a:solidFill>
                <a:srgbClr val="FF0000"/>
              </a:solidFill>
              <a:round/>
              <a:headEnd/>
              <a:tailEnd/>
            </a:ln>
          </p:spPr>
          <p:txBody>
            <a:bodyPr lIns="0" tIns="0" rIns="0" bIns="0" anchor="ctr"/>
            <a:lstStyle/>
            <a:p>
              <a:pPr algn="ctr" eaLnBrk="0" hangingPunct="0"/>
              <a:r>
                <a:rPr lang="en-US" sz="1400" i="0"/>
                <a:t>Stakeholder Work Groups</a:t>
              </a:r>
            </a:p>
          </p:txBody>
        </p:sp>
        <p:sp>
          <p:nvSpPr>
            <p:cNvPr id="193546" name="_s1092"/>
            <p:cNvSpPr>
              <a:spLocks noChangeArrowheads="1"/>
            </p:cNvSpPr>
            <p:nvPr/>
          </p:nvSpPr>
          <p:spPr bwMode="auto">
            <a:xfrm>
              <a:off x="533400" y="4419600"/>
              <a:ext cx="1714500"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400" i="0"/>
                <a:t>Executive Leadership</a:t>
              </a:r>
            </a:p>
          </p:txBody>
        </p:sp>
        <p:sp>
          <p:nvSpPr>
            <p:cNvPr id="193547" name="_s1118"/>
            <p:cNvSpPr>
              <a:spLocks noChangeArrowheads="1"/>
            </p:cNvSpPr>
            <p:nvPr/>
          </p:nvSpPr>
          <p:spPr bwMode="auto">
            <a:xfrm>
              <a:off x="2286000" y="4419600"/>
              <a:ext cx="1704975"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400" i="0"/>
                <a:t>Technical Leadership &amp;</a:t>
              </a:r>
            </a:p>
            <a:p>
              <a:pPr algn="ctr" eaLnBrk="0" hangingPunct="0"/>
              <a:r>
                <a:rPr lang="en-US" sz="1400" i="0"/>
                <a:t>Support Group</a:t>
              </a:r>
              <a:r>
                <a:rPr lang="en-US" sz="1200" i="0"/>
                <a:t> </a:t>
              </a:r>
            </a:p>
          </p:txBody>
        </p:sp>
        <p:sp>
          <p:nvSpPr>
            <p:cNvPr id="193548" name="_s1144"/>
            <p:cNvSpPr>
              <a:spLocks noChangeArrowheads="1"/>
            </p:cNvSpPr>
            <p:nvPr/>
          </p:nvSpPr>
          <p:spPr bwMode="auto">
            <a:xfrm>
              <a:off x="4191000" y="4419600"/>
              <a:ext cx="790575"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200" i="0"/>
                <a:t>Stake-holder Groups</a:t>
              </a:r>
            </a:p>
          </p:txBody>
        </p:sp>
        <p:sp>
          <p:nvSpPr>
            <p:cNvPr id="193549" name="_s1170"/>
            <p:cNvSpPr>
              <a:spLocks noChangeArrowheads="1"/>
            </p:cNvSpPr>
            <p:nvPr/>
          </p:nvSpPr>
          <p:spPr bwMode="auto">
            <a:xfrm>
              <a:off x="5029200" y="4419600"/>
              <a:ext cx="638175" cy="819150"/>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200" i="0"/>
                <a:t>States</a:t>
              </a:r>
            </a:p>
          </p:txBody>
        </p:sp>
        <p:sp>
          <p:nvSpPr>
            <p:cNvPr id="193550" name="_s1196"/>
            <p:cNvSpPr>
              <a:spLocks noChangeArrowheads="1"/>
            </p:cNvSpPr>
            <p:nvPr/>
          </p:nvSpPr>
          <p:spPr bwMode="auto">
            <a:xfrm>
              <a:off x="5715000" y="4419600"/>
              <a:ext cx="857250"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200" i="0"/>
                <a:t>Provinces</a:t>
              </a:r>
            </a:p>
          </p:txBody>
        </p:sp>
        <p:sp>
          <p:nvSpPr>
            <p:cNvPr id="193551" name="_s1222"/>
            <p:cNvSpPr>
              <a:spLocks noChangeArrowheads="1"/>
            </p:cNvSpPr>
            <p:nvPr/>
          </p:nvSpPr>
          <p:spPr bwMode="auto">
            <a:xfrm>
              <a:off x="6629400" y="4419600"/>
              <a:ext cx="695325"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200" i="0"/>
                <a:t>Federal</a:t>
              </a:r>
            </a:p>
          </p:txBody>
        </p:sp>
        <p:sp>
          <p:nvSpPr>
            <p:cNvPr id="193552" name="_s1248"/>
            <p:cNvSpPr>
              <a:spLocks noChangeArrowheads="1"/>
            </p:cNvSpPr>
            <p:nvPr/>
          </p:nvSpPr>
          <p:spPr bwMode="auto">
            <a:xfrm>
              <a:off x="7391400" y="4419600"/>
              <a:ext cx="857250" cy="822325"/>
            </a:xfrm>
            <a:prstGeom prst="roundRect">
              <a:avLst>
                <a:gd name="adj" fmla="val 16667"/>
              </a:avLst>
            </a:prstGeom>
            <a:solidFill>
              <a:srgbClr val="008000">
                <a:alpha val="50195"/>
              </a:srgbClr>
            </a:solidFill>
            <a:ln w="28575">
              <a:solidFill>
                <a:srgbClr val="008000"/>
              </a:solidFill>
              <a:round/>
              <a:headEnd/>
              <a:tailEnd/>
            </a:ln>
          </p:spPr>
          <p:txBody>
            <a:bodyPr lIns="0" tIns="0" rIns="0" bIns="0" anchor="ctr"/>
            <a:lstStyle/>
            <a:p>
              <a:pPr algn="ctr" eaLnBrk="0" hangingPunct="0"/>
              <a:r>
                <a:rPr lang="en-US" sz="1200" i="0"/>
                <a:t>Owners</a:t>
              </a:r>
            </a:p>
            <a:p>
              <a:pPr algn="ctr" eaLnBrk="0" hangingPunct="0"/>
              <a:r>
                <a:rPr lang="en-US" sz="1200" i="0"/>
                <a:t>Operators</a:t>
              </a:r>
            </a:p>
            <a:p>
              <a:pPr algn="ctr" eaLnBrk="0" hangingPunct="0"/>
              <a:r>
                <a:rPr lang="en-US" sz="1200" i="0"/>
                <a:t>Users</a:t>
              </a:r>
            </a:p>
          </p:txBody>
        </p:sp>
        <p:sp>
          <p:nvSpPr>
            <p:cNvPr id="193553" name="AutoShape 15"/>
            <p:cNvSpPr>
              <a:spLocks noChangeArrowheads="1"/>
            </p:cNvSpPr>
            <p:nvPr/>
          </p:nvSpPr>
          <p:spPr bwMode="auto">
            <a:xfrm rot="1004346">
              <a:off x="6877050" y="4000500"/>
              <a:ext cx="828675" cy="25717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US" i="0"/>
            </a:p>
          </p:txBody>
        </p:sp>
        <p:sp>
          <p:nvSpPr>
            <p:cNvPr id="193554" name="AutoShape 16"/>
            <p:cNvSpPr>
              <a:spLocks noChangeArrowheads="1"/>
            </p:cNvSpPr>
            <p:nvPr/>
          </p:nvSpPr>
          <p:spPr bwMode="auto">
            <a:xfrm rot="9617320">
              <a:off x="4670425" y="4005263"/>
              <a:ext cx="746125" cy="25717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US" i="0"/>
            </a:p>
          </p:txBody>
        </p:sp>
        <p:sp>
          <p:nvSpPr>
            <p:cNvPr id="20" name="TextBox 19"/>
            <p:cNvSpPr txBox="1"/>
            <p:nvPr/>
          </p:nvSpPr>
          <p:spPr>
            <a:xfrm>
              <a:off x="8229600" y="4266701"/>
              <a:ext cx="685800" cy="1077717"/>
            </a:xfrm>
            <a:prstGeom prst="rect">
              <a:avLst/>
            </a:prstGeom>
            <a:noFill/>
          </p:spPr>
          <p:txBody>
            <a:bodyPr>
              <a:spAutoFit/>
            </a:bodyPr>
            <a:lstStyle/>
            <a:p>
              <a:pPr>
                <a:defRPr/>
              </a:pPr>
              <a:r>
                <a:rPr lang="en-US" sz="1000" i="0" dirty="0">
                  <a:solidFill>
                    <a:srgbClr val="00B050"/>
                  </a:solidFill>
                  <a:latin typeface="+mj-lt"/>
                </a:rPr>
                <a:t>    </a:t>
              </a:r>
              <a:r>
                <a:rPr lang="en-US" sz="5400" i="0" dirty="0">
                  <a:solidFill>
                    <a:srgbClr val="008000"/>
                  </a:solidFill>
                  <a:latin typeface="+mj-lt"/>
                </a:rPr>
                <a:t>…</a:t>
              </a:r>
            </a:p>
          </p:txBody>
        </p:sp>
      </p:gr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6C4A3CC6-B272-4B49-A706-798B6312BAFC}" type="slidenum">
              <a:rPr lang="en-US" sz="1400" b="0" i="0"/>
              <a:pPr algn="r"/>
              <a:t>91</a:t>
            </a:fld>
            <a:endParaRPr lang="en-US" sz="1400" b="0" i="0"/>
          </a:p>
        </p:txBody>
      </p:sp>
      <p:sp>
        <p:nvSpPr>
          <p:cNvPr id="195586" name="Rectangle 3"/>
          <p:cNvSpPr>
            <a:spLocks noGrp="1" noChangeArrowheads="1"/>
          </p:cNvSpPr>
          <p:nvPr>
            <p:ph idx="4294967295"/>
          </p:nvPr>
        </p:nvSpPr>
        <p:spPr>
          <a:xfrm>
            <a:off x="385763" y="1316038"/>
            <a:ext cx="8448675" cy="4992687"/>
          </a:xfrm>
        </p:spPr>
        <p:txBody>
          <a:bodyPr lIns="92075" tIns="46038" rIns="92075" bIns="46038"/>
          <a:lstStyle/>
          <a:p>
            <a:pPr eaLnBrk="1" hangingPunct="1">
              <a:lnSpc>
                <a:spcPct val="90000"/>
              </a:lnSpc>
              <a:buFont typeface="Wingdings" pitchFamily="2" charset="2"/>
              <a:buNone/>
              <a:tabLst>
                <a:tab pos="1320800" algn="l"/>
              </a:tabLst>
            </a:pPr>
            <a:r>
              <a:rPr lang="en-US" b="1" smtClean="0"/>
              <a:t>EIPC Focus between now and end of 2012</a:t>
            </a:r>
            <a:endParaRPr lang="en-US" smtClean="0"/>
          </a:p>
          <a:p>
            <a:pPr eaLnBrk="1" hangingPunct="1">
              <a:lnSpc>
                <a:spcPct val="90000"/>
              </a:lnSpc>
              <a:buFont typeface="Wingdings" pitchFamily="2" charset="2"/>
              <a:buChar char="Ø"/>
              <a:tabLst>
                <a:tab pos="1320800" algn="l"/>
              </a:tabLst>
            </a:pPr>
            <a:r>
              <a:rPr lang="en-US" sz="2000" smtClean="0"/>
              <a:t>Perform analysis under the Department of Energy Topic A award for Transmission Planning Analysis for the Eastern Interconnection</a:t>
            </a:r>
          </a:p>
          <a:p>
            <a:pPr eaLnBrk="1" hangingPunct="1">
              <a:lnSpc>
                <a:spcPct val="90000"/>
              </a:lnSpc>
              <a:buFont typeface="Wingdings" pitchFamily="2" charset="2"/>
              <a:buChar char="Ø"/>
              <a:tabLst>
                <a:tab pos="1320800" algn="l"/>
              </a:tabLst>
            </a:pPr>
            <a:r>
              <a:rPr lang="en-US" sz="2000" b="1" smtClean="0"/>
              <a:t>Phase I - between now and October, 2011</a:t>
            </a:r>
          </a:p>
          <a:p>
            <a:pPr lvl="1" eaLnBrk="1" hangingPunct="1">
              <a:lnSpc>
                <a:spcPct val="90000"/>
              </a:lnSpc>
              <a:tabLst>
                <a:tab pos="1320800" algn="l"/>
              </a:tabLst>
            </a:pPr>
            <a:r>
              <a:rPr lang="en-US" sz="2000" smtClean="0"/>
              <a:t>Integrate existing regional plans - Perform roll-up of existing 2020 transmission plans </a:t>
            </a:r>
          </a:p>
          <a:p>
            <a:pPr lvl="1" eaLnBrk="1" hangingPunct="1">
              <a:lnSpc>
                <a:spcPct val="90000"/>
              </a:lnSpc>
              <a:tabLst>
                <a:tab pos="1320800" algn="l"/>
              </a:tabLst>
            </a:pPr>
            <a:r>
              <a:rPr lang="en-US" sz="2000" smtClean="0"/>
              <a:t>Production cost analysis of regional plans - Perform production costing analysis of existing 2020 transmission plans </a:t>
            </a:r>
          </a:p>
          <a:p>
            <a:pPr lvl="1" eaLnBrk="1" hangingPunct="1">
              <a:lnSpc>
                <a:spcPct val="90000"/>
              </a:lnSpc>
              <a:tabLst>
                <a:tab pos="1320800" algn="l"/>
              </a:tabLst>
            </a:pPr>
            <a:r>
              <a:rPr lang="en-US" sz="2000" smtClean="0"/>
              <a:t>Develop macroeconomic scenarios on possible futures and perform analysis on these futures</a:t>
            </a:r>
          </a:p>
          <a:p>
            <a:pPr lvl="1">
              <a:lnSpc>
                <a:spcPct val="90000"/>
              </a:lnSpc>
              <a:tabLst>
                <a:tab pos="1320800" algn="l"/>
              </a:tabLst>
            </a:pPr>
            <a:r>
              <a:rPr lang="en-US" sz="2000" smtClean="0"/>
              <a:t>Agree on expansion scenarios for Interregional Transmission Options development in Phase II</a:t>
            </a:r>
          </a:p>
          <a:p>
            <a:pPr>
              <a:lnSpc>
                <a:spcPct val="90000"/>
              </a:lnSpc>
              <a:buFont typeface="Wingdings" pitchFamily="2" charset="2"/>
              <a:buChar char="Ø"/>
              <a:tabLst>
                <a:tab pos="1320800" algn="l"/>
              </a:tabLst>
            </a:pPr>
            <a:r>
              <a:rPr lang="en-US" sz="2000" b="1" smtClean="0"/>
              <a:t>Phase II - October, 2011 to Late 2012</a:t>
            </a:r>
          </a:p>
          <a:p>
            <a:pPr lvl="1">
              <a:lnSpc>
                <a:spcPct val="90000"/>
              </a:lnSpc>
              <a:tabLst>
                <a:tab pos="1320800" algn="l"/>
              </a:tabLst>
            </a:pPr>
            <a:r>
              <a:rPr lang="en-US" sz="2000" smtClean="0"/>
              <a:t>Develop transmission expansion options, along with associated costs, for agreed on expansion scenarios</a:t>
            </a:r>
          </a:p>
          <a:p>
            <a:pPr>
              <a:lnSpc>
                <a:spcPct val="90000"/>
              </a:lnSpc>
              <a:buFontTx/>
              <a:buNone/>
              <a:tabLst>
                <a:tab pos="1320800" algn="l"/>
              </a:tabLst>
            </a:pPr>
            <a:endParaRPr lang="en-US" sz="2000" smtClean="0"/>
          </a:p>
        </p:txBody>
      </p:sp>
      <p:pic>
        <p:nvPicPr>
          <p:cNvPr id="195587"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3"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
        <p:nvSpPr>
          <p:cNvPr id="197634"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4BACE221-2512-4FAB-B290-08E4FECB5981}" type="slidenum">
              <a:rPr lang="en-US" sz="1400" b="0" i="0"/>
              <a:pPr algn="r"/>
              <a:t>92</a:t>
            </a:fld>
            <a:endParaRPr lang="en-US" sz="1400" b="0" i="0"/>
          </a:p>
        </p:txBody>
      </p:sp>
      <p:sp>
        <p:nvSpPr>
          <p:cNvPr id="197635" name="Rectangle 3"/>
          <p:cNvSpPr>
            <a:spLocks noGrp="1" noChangeArrowheads="1"/>
          </p:cNvSpPr>
          <p:nvPr>
            <p:ph idx="4294967295"/>
          </p:nvPr>
        </p:nvSpPr>
        <p:spPr>
          <a:xfrm>
            <a:off x="501650" y="1239838"/>
            <a:ext cx="8382000" cy="4800600"/>
          </a:xfrm>
        </p:spPr>
        <p:txBody>
          <a:bodyPr lIns="92075" tIns="46038" rIns="92075" bIns="46038"/>
          <a:lstStyle/>
          <a:p>
            <a:pPr eaLnBrk="1" hangingPunct="1">
              <a:buFont typeface="Wingdings" pitchFamily="2" charset="2"/>
              <a:buNone/>
              <a:tabLst>
                <a:tab pos="1320800" algn="l"/>
              </a:tabLst>
            </a:pPr>
            <a:r>
              <a:rPr lang="en-US" sz="3600" b="1" smtClean="0"/>
              <a:t>EIPC Current Activities</a:t>
            </a:r>
            <a:endParaRPr lang="en-US" sz="2800" smtClean="0"/>
          </a:p>
          <a:p>
            <a:pPr eaLnBrk="1" hangingPunct="1">
              <a:buFont typeface="Wingdings" pitchFamily="2" charset="2"/>
              <a:buNone/>
              <a:tabLst>
                <a:tab pos="1320800" algn="l"/>
              </a:tabLst>
            </a:pPr>
            <a:r>
              <a:rPr lang="en-US" sz="2800" smtClean="0"/>
              <a:t>Planning Authorities</a:t>
            </a:r>
          </a:p>
          <a:p>
            <a:pPr marL="855663" lvl="1" indent="-398463">
              <a:buFont typeface="Wingdings" pitchFamily="2" charset="2"/>
              <a:buChar char="Ø"/>
              <a:tabLst>
                <a:tab pos="1320800" algn="l"/>
              </a:tabLst>
            </a:pPr>
            <a:r>
              <a:rPr lang="en-US" sz="2400" smtClean="0"/>
              <a:t>Have developed transmission model development &amp; study practices</a:t>
            </a:r>
          </a:p>
          <a:p>
            <a:pPr marL="855663" lvl="1" indent="-398463">
              <a:buFont typeface="Wingdings" pitchFamily="2" charset="2"/>
              <a:buChar char="Ø"/>
              <a:tabLst>
                <a:tab pos="1320800" algn="l"/>
              </a:tabLst>
            </a:pPr>
            <a:r>
              <a:rPr lang="en-US" sz="2400" smtClean="0"/>
              <a:t>Have created roll-up of existing regional transmission plans detailing modeling assumptions for the 2020 summer model for Stakeholders – responding to Stakeholder follow-up questions</a:t>
            </a:r>
          </a:p>
          <a:p>
            <a:pPr marL="855663" lvl="1" indent="-398463">
              <a:buFont typeface="Wingdings" pitchFamily="2" charset="2"/>
              <a:buChar char="Ø"/>
              <a:tabLst>
                <a:tab pos="1320800" algn="l"/>
              </a:tabLst>
            </a:pPr>
            <a:r>
              <a:rPr lang="en-US" sz="2400" smtClean="0"/>
              <a:t>Performing analysis of bulk energy transfers between markets/regions on the 2020 summer model by late September</a:t>
            </a:r>
          </a:p>
          <a:p>
            <a:pPr marL="855663" lvl="1" indent="-398463">
              <a:buFont typeface="Wingdings" pitchFamily="2" charset="2"/>
              <a:buChar char="Ø"/>
              <a:tabLst>
                <a:tab pos="1320800" algn="l"/>
              </a:tabLst>
            </a:pPr>
            <a:r>
              <a:rPr lang="en-US" sz="2400" smtClean="0"/>
              <a:t>Working with CRA on economic analysis methods</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3"/>
          <p:cNvSpPr>
            <a:spLocks noGrp="1" noChangeArrowheads="1"/>
          </p:cNvSpPr>
          <p:nvPr>
            <p:ph idx="4294967295"/>
          </p:nvPr>
        </p:nvSpPr>
        <p:spPr>
          <a:xfrm>
            <a:off x="423863" y="1316038"/>
            <a:ext cx="8382000" cy="4800600"/>
          </a:xfrm>
        </p:spPr>
        <p:txBody>
          <a:bodyPr lIns="92075" tIns="46038" rIns="92075" bIns="46038"/>
          <a:lstStyle/>
          <a:p>
            <a:pPr eaLnBrk="1" hangingPunct="1">
              <a:buFont typeface="Wingdings" pitchFamily="2" charset="2"/>
              <a:buNone/>
              <a:tabLst>
                <a:tab pos="1320800" algn="l"/>
              </a:tabLst>
            </a:pPr>
            <a:r>
              <a:rPr lang="en-US" sz="3600" b="1" smtClean="0"/>
              <a:t>EIPC Current Activities</a:t>
            </a:r>
            <a:endParaRPr lang="en-US" sz="2800" smtClean="0"/>
          </a:p>
          <a:p>
            <a:pPr eaLnBrk="1" hangingPunct="1">
              <a:buFont typeface="Wingdings" pitchFamily="2" charset="2"/>
              <a:buChar char="Ø"/>
              <a:tabLst>
                <a:tab pos="1320800" algn="l"/>
              </a:tabLst>
            </a:pPr>
            <a:r>
              <a:rPr lang="en-US" sz="2800" smtClean="0"/>
              <a:t>Stakeholder Steering Committee (SSC) has been organized and have several working groups functioning:</a:t>
            </a:r>
          </a:p>
          <a:p>
            <a:pPr marL="855663" lvl="1" indent="-398463" eaLnBrk="1" hangingPunct="1">
              <a:tabLst>
                <a:tab pos="1320800" algn="l"/>
              </a:tabLst>
            </a:pPr>
            <a:r>
              <a:rPr lang="en-US" smtClean="0"/>
              <a:t>Governance</a:t>
            </a:r>
          </a:p>
          <a:p>
            <a:pPr marL="855663" lvl="1" indent="-398463" eaLnBrk="1" hangingPunct="1">
              <a:tabLst>
                <a:tab pos="1320800" algn="l"/>
              </a:tabLst>
            </a:pPr>
            <a:r>
              <a:rPr lang="en-US" smtClean="0"/>
              <a:t>Economic Modeling</a:t>
            </a:r>
          </a:p>
          <a:p>
            <a:pPr marL="855663" lvl="1" indent="-398463" eaLnBrk="1" hangingPunct="1">
              <a:tabLst>
                <a:tab pos="1320800" algn="l"/>
              </a:tabLst>
            </a:pPr>
            <a:r>
              <a:rPr lang="en-US" smtClean="0"/>
              <a:t>Planning Roll-up </a:t>
            </a:r>
          </a:p>
          <a:p>
            <a:pPr marL="855663" lvl="1" indent="-398463" eaLnBrk="1" hangingPunct="1">
              <a:tabLst>
                <a:tab pos="1320800" algn="l"/>
              </a:tabLst>
            </a:pPr>
            <a:r>
              <a:rPr lang="en-US" smtClean="0"/>
              <a:t>Scenario Planning</a:t>
            </a:r>
          </a:p>
          <a:p>
            <a:pPr>
              <a:buFont typeface="Wingdings" pitchFamily="2" charset="2"/>
              <a:buChar char="Ø"/>
              <a:tabLst>
                <a:tab pos="1320800" algn="l"/>
              </a:tabLst>
            </a:pPr>
            <a:r>
              <a:rPr lang="en-US" sz="2800" smtClean="0"/>
              <a:t>Next SSC Meeting October 12-14 in Arlington, VA </a:t>
            </a:r>
          </a:p>
        </p:txBody>
      </p:sp>
      <p:pic>
        <p:nvPicPr>
          <p:cNvPr id="199682" name="Picture 3"/>
          <p:cNvPicPr>
            <a:picLocks noChangeAspect="1" noChangeArrowheads="1"/>
          </p:cNvPicPr>
          <p:nvPr/>
        </p:nvPicPr>
        <p:blipFill>
          <a:blip r:embed="rId3">
            <a:lum contrast="6000"/>
          </a:blip>
          <a:srcRect/>
          <a:stretch>
            <a:fillRect/>
          </a:stretch>
        </p:blipFill>
        <p:spPr bwMode="auto">
          <a:xfrm>
            <a:off x="0" y="87313"/>
            <a:ext cx="9144000" cy="1325562"/>
          </a:xfrm>
          <a:prstGeom prst="rect">
            <a:avLst/>
          </a:prstGeom>
          <a:noFill/>
          <a:ln w="9525">
            <a:noFill/>
            <a:round/>
            <a:headEnd/>
            <a:tailEnd/>
          </a:ln>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201730"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201731"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201732"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
        <p:nvSpPr>
          <p:cNvPr id="20173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517B100-F410-4DAD-B611-880738E897CA}" type="slidenum">
              <a:rPr lang="en-US" sz="1400" b="0" i="0"/>
              <a:pPr algn="r"/>
              <a:t>94</a:t>
            </a:fld>
            <a:endParaRPr lang="en-US" sz="1400" b="0"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8"/>
          <p:cNvSpPr>
            <a:spLocks noChangeArrowheads="1"/>
          </p:cNvSpPr>
          <p:nvPr/>
        </p:nvSpPr>
        <p:spPr bwMode="auto">
          <a:xfrm>
            <a:off x="577850" y="1585913"/>
            <a:ext cx="7872413" cy="28035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03778" name="Rectangle 3"/>
          <p:cNvSpPr>
            <a:spLocks noGrp="1" noChangeArrowheads="1"/>
          </p:cNvSpPr>
          <p:nvPr>
            <p:ph type="ctrTitle" idx="4294967295"/>
          </p:nvPr>
        </p:nvSpPr>
        <p:spPr>
          <a:xfrm>
            <a:off x="609600" y="1585913"/>
            <a:ext cx="7772400" cy="2649537"/>
          </a:xfrm>
        </p:spPr>
        <p:txBody>
          <a:bodyPr/>
          <a:lstStyle/>
          <a:p>
            <a:pPr eaLnBrk="1" hangingPunct="1"/>
            <a:r>
              <a:rPr lang="en-US" b="1" smtClean="0">
                <a:solidFill>
                  <a:schemeClr val="tx1"/>
                </a:solidFill>
              </a:rPr>
              <a:t>Report on Eastern Interconnection States Planning Council (EISPC)</a:t>
            </a:r>
          </a:p>
        </p:txBody>
      </p:sp>
      <p:sp>
        <p:nvSpPr>
          <p:cNvPr id="20377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186F37CE-38A8-453B-8556-72055D61E842}" type="slidenum">
              <a:rPr lang="en-US" sz="1400" b="0" i="0"/>
              <a:pPr algn="r"/>
              <a:t>95</a:t>
            </a:fld>
            <a:endParaRPr lang="en-US" sz="1400" b="0" i="0"/>
          </a:p>
        </p:txBody>
      </p:sp>
      <p:sp>
        <p:nvSpPr>
          <p:cNvPr id="20378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7340D39-3276-437F-B27F-A319121482A6}" type="slidenum">
              <a:rPr lang="en-US" sz="1400" b="0" i="0"/>
              <a:pPr algn="r"/>
              <a:t>95</a:t>
            </a:fld>
            <a:endParaRPr lang="en-US" sz="1400" b="0" i="0"/>
          </a:p>
        </p:txBody>
      </p:sp>
      <p:sp>
        <p:nvSpPr>
          <p:cNvPr id="203781" name="Rectangle 4"/>
          <p:cNvSpPr>
            <a:spLocks noGrp="1" noChangeArrowheads="1"/>
          </p:cNvSpPr>
          <p:nvPr>
            <p:ph type="subTitle" idx="4294967295"/>
          </p:nvPr>
        </p:nvSpPr>
        <p:spPr>
          <a:xfrm>
            <a:off x="1295400" y="4514850"/>
            <a:ext cx="6400800" cy="1371600"/>
          </a:xfrm>
        </p:spPr>
        <p:txBody>
          <a:bodyPr/>
          <a:lstStyle/>
          <a:p>
            <a:pPr marL="0" indent="0" algn="ctr" eaLnBrk="1" hangingPunct="1">
              <a:buFontTx/>
              <a:buNone/>
            </a:pPr>
            <a:r>
              <a:rPr lang="en-US" b="1" smtClean="0"/>
              <a:t>Kim Jones</a:t>
            </a:r>
          </a:p>
          <a:p>
            <a:pPr marL="0" indent="0" algn="ctr" eaLnBrk="1" hangingPunct="1">
              <a:buFontTx/>
              <a:buNone/>
            </a:pPr>
            <a:r>
              <a:rPr lang="en-US" b="1" smtClean="0"/>
              <a:t>NC Utility Commission</a:t>
            </a:r>
          </a:p>
        </p:txBody>
      </p:sp>
      <p:pic>
        <p:nvPicPr>
          <p:cNvPr id="203782" name="Picture 5" descr="press-release"/>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Content Placeholder 2"/>
          <p:cNvSpPr>
            <a:spLocks noGrp="1"/>
          </p:cNvSpPr>
          <p:nvPr>
            <p:ph idx="4294967295"/>
          </p:nvPr>
        </p:nvSpPr>
        <p:spPr>
          <a:xfrm>
            <a:off x="539750" y="1355725"/>
            <a:ext cx="8229600" cy="4525963"/>
          </a:xfrm>
        </p:spPr>
        <p:txBody>
          <a:bodyPr/>
          <a:lstStyle/>
          <a:p>
            <a:pPr marL="465138" indent="-465138">
              <a:buFont typeface="Wingdings" pitchFamily="2" charset="2"/>
              <a:buNone/>
            </a:pPr>
            <a:r>
              <a:rPr lang="en-US" sz="3600" b="1" smtClean="0">
                <a:solidFill>
                  <a:schemeClr val="accent2"/>
                </a:solidFill>
              </a:rPr>
              <a:t>Eastern Interconnection States Planning Council (EISPC)</a:t>
            </a:r>
          </a:p>
          <a:p>
            <a:pPr marL="465138" indent="-465138">
              <a:buFont typeface="Wingdings" pitchFamily="2" charset="2"/>
              <a:buChar char="Ø"/>
            </a:pPr>
            <a:r>
              <a:rPr lang="en-US" smtClean="0"/>
              <a:t>41 jurisdictions in the eastern interconnection</a:t>
            </a:r>
          </a:p>
          <a:p>
            <a:pPr marL="465138" indent="-465138">
              <a:buFont typeface="Wingdings" pitchFamily="2" charset="2"/>
              <a:buChar char="Ø"/>
            </a:pPr>
            <a:r>
              <a:rPr lang="en-US" smtClean="0"/>
              <a:t>Grant funding three-year planning effort</a:t>
            </a:r>
          </a:p>
          <a:p>
            <a:pPr marL="465138" indent="-465138">
              <a:buFont typeface="Wingdings" pitchFamily="2" charset="2"/>
              <a:buChar char="Ø"/>
            </a:pPr>
            <a:r>
              <a:rPr lang="en-US" smtClean="0"/>
              <a:t>Each state has two representatives</a:t>
            </a:r>
          </a:p>
          <a:p>
            <a:pPr marL="465138" indent="-465138">
              <a:buFont typeface="Wingdings" pitchFamily="2" charset="2"/>
              <a:buChar char="Ø"/>
            </a:pPr>
            <a:r>
              <a:rPr lang="en-US" smtClean="0"/>
              <a:t>To give policy guidance to transmission planning</a:t>
            </a:r>
          </a:p>
        </p:txBody>
      </p:sp>
      <p:sp>
        <p:nvSpPr>
          <p:cNvPr id="205826"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399DC0D6-E0A4-4032-BEE3-6ABDAC6286B3}" type="slidenum">
              <a:rPr lang="en-US" sz="1400" b="0" i="0">
                <a:solidFill>
                  <a:srgbClr val="045C75"/>
                </a:solidFill>
                <a:latin typeface="Arial Unicode MS" pitchFamily="34" charset="-128"/>
              </a:rPr>
              <a:pPr algn="r"/>
              <a:t>96</a:t>
            </a:fld>
            <a:endParaRPr lang="en-US" sz="1400" b="0" i="0">
              <a:solidFill>
                <a:srgbClr val="045C75"/>
              </a:solidFill>
              <a:latin typeface="Arial Unicode MS" pitchFamily="34" charset="-128"/>
            </a:endParaRPr>
          </a:p>
        </p:txBody>
      </p:sp>
      <p:pic>
        <p:nvPicPr>
          <p:cNvPr id="205827"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49"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
        <p:nvSpPr>
          <p:cNvPr id="206850" name="Title 1"/>
          <p:cNvSpPr>
            <a:spLocks noGrp="1"/>
          </p:cNvSpPr>
          <p:nvPr>
            <p:ph type="title" idx="4294967295"/>
          </p:nvPr>
        </p:nvSpPr>
        <p:spPr>
          <a:xfrm>
            <a:off x="457200" y="1163638"/>
            <a:ext cx="8229600" cy="754062"/>
          </a:xfrm>
        </p:spPr>
        <p:txBody>
          <a:bodyPr lIns="0" rIns="0" bIns="0" anchor="b"/>
          <a:lstStyle/>
          <a:p>
            <a:r>
              <a:rPr lang="en-US" sz="3900" b="1" smtClean="0">
                <a:solidFill>
                  <a:schemeClr val="accent2"/>
                </a:solidFill>
              </a:rPr>
              <a:t>North Carolina is represented by</a:t>
            </a:r>
            <a:r>
              <a:rPr lang="en-US" sz="3900" b="1" smtClean="0"/>
              <a:t>:</a:t>
            </a:r>
          </a:p>
        </p:txBody>
      </p:sp>
      <p:sp>
        <p:nvSpPr>
          <p:cNvPr id="206851" name="Content Placeholder 2"/>
          <p:cNvSpPr>
            <a:spLocks noGrp="1"/>
          </p:cNvSpPr>
          <p:nvPr>
            <p:ph idx="4294967295"/>
          </p:nvPr>
        </p:nvSpPr>
        <p:spPr>
          <a:xfrm>
            <a:off x="457200" y="1898650"/>
            <a:ext cx="8229600" cy="4525963"/>
          </a:xfrm>
        </p:spPr>
        <p:txBody>
          <a:bodyPr/>
          <a:lstStyle/>
          <a:p>
            <a:pPr marL="406400" indent="-406400">
              <a:buFont typeface="Wingdings" pitchFamily="2" charset="2"/>
              <a:buChar char="Ø"/>
            </a:pPr>
            <a:r>
              <a:rPr lang="en-US" smtClean="0"/>
              <a:t>Ed Finley, Chairman of NC Utilities Commission</a:t>
            </a:r>
          </a:p>
          <a:p>
            <a:pPr marL="406400" indent="-406400">
              <a:buFont typeface="Wingdings" pitchFamily="2" charset="2"/>
              <a:buChar char="Ø"/>
            </a:pPr>
            <a:r>
              <a:rPr lang="en-US" smtClean="0"/>
              <a:t>Jennifer Bumgarner, Assistant Secretary, Energy Division, Department of Commerce</a:t>
            </a:r>
          </a:p>
          <a:p>
            <a:pPr marL="406400" indent="-406400">
              <a:buFont typeface="Wingdings" pitchFamily="2" charset="2"/>
              <a:buChar char="Ø"/>
            </a:pPr>
            <a:r>
              <a:rPr lang="en-US" smtClean="0"/>
              <a:t>Staff Support:</a:t>
            </a:r>
          </a:p>
          <a:p>
            <a:pPr marL="855663" lvl="1" indent="-334963"/>
            <a:r>
              <a:rPr lang="en-US" smtClean="0"/>
              <a:t>Bob Leker, Renewables Program Manager in State Energy Office</a:t>
            </a:r>
          </a:p>
          <a:p>
            <a:pPr marL="855663" lvl="1" indent="-334963"/>
            <a:r>
              <a:rPr lang="en-US" smtClean="0"/>
              <a:t>Kim Jones, Analyst, NCUC</a:t>
            </a:r>
          </a:p>
        </p:txBody>
      </p:sp>
      <p:sp>
        <p:nvSpPr>
          <p:cNvPr id="206852"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A3ED9B70-0063-47F0-A52C-34D2E7BB5213}" type="slidenum">
              <a:rPr lang="en-US" sz="1400" b="0" i="0">
                <a:solidFill>
                  <a:srgbClr val="045C75"/>
                </a:solidFill>
                <a:latin typeface="Arial Unicode MS" pitchFamily="34" charset="-128"/>
              </a:rPr>
              <a:pPr algn="r"/>
              <a:t>97</a:t>
            </a:fld>
            <a:endParaRPr lang="en-US" sz="1400" b="0" i="0">
              <a:solidFill>
                <a:srgbClr val="045C75"/>
              </a:solidFill>
              <a:latin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idx="4294967295"/>
          </p:nvPr>
        </p:nvSpPr>
        <p:spPr>
          <a:xfrm>
            <a:off x="457200" y="1292225"/>
            <a:ext cx="8229600" cy="754063"/>
          </a:xfrm>
        </p:spPr>
        <p:txBody>
          <a:bodyPr lIns="0" rIns="0" bIns="0" anchor="b"/>
          <a:lstStyle/>
          <a:p>
            <a:r>
              <a:rPr lang="en-US" b="1" smtClean="0">
                <a:solidFill>
                  <a:schemeClr val="accent2"/>
                </a:solidFill>
              </a:rPr>
              <a:t>August 26-27, 2010 Meeting</a:t>
            </a:r>
          </a:p>
        </p:txBody>
      </p:sp>
      <p:sp>
        <p:nvSpPr>
          <p:cNvPr id="207874" name="Content Placeholder 2"/>
          <p:cNvSpPr>
            <a:spLocks noGrp="1"/>
          </p:cNvSpPr>
          <p:nvPr>
            <p:ph idx="4294967295"/>
          </p:nvPr>
        </p:nvSpPr>
        <p:spPr>
          <a:xfrm>
            <a:off x="457200" y="2122488"/>
            <a:ext cx="8229600" cy="4525962"/>
          </a:xfrm>
        </p:spPr>
        <p:txBody>
          <a:bodyPr/>
          <a:lstStyle/>
          <a:p>
            <a:pPr marL="465138" indent="-465138">
              <a:buFont typeface="Wingdings" pitchFamily="2" charset="2"/>
              <a:buChar char="Ø"/>
            </a:pPr>
            <a:r>
              <a:rPr lang="en-US" smtClean="0"/>
              <a:t>Relatively light involvement of southeastern states.  Absent:</a:t>
            </a:r>
          </a:p>
          <a:p>
            <a:pPr marL="938213" lvl="1" indent="-358775"/>
            <a:r>
              <a:rPr lang="en-US" sz="3200" smtClean="0"/>
              <a:t>Florida</a:t>
            </a:r>
          </a:p>
          <a:p>
            <a:pPr marL="938213" lvl="1" indent="-358775"/>
            <a:r>
              <a:rPr lang="en-US" sz="3200" smtClean="0"/>
              <a:t>Georgia</a:t>
            </a:r>
          </a:p>
          <a:p>
            <a:pPr marL="938213" lvl="1" indent="-358775"/>
            <a:r>
              <a:rPr lang="en-US" sz="3200" smtClean="0"/>
              <a:t>Louisiana</a:t>
            </a:r>
          </a:p>
          <a:p>
            <a:pPr marL="938213" lvl="1" indent="-358775"/>
            <a:r>
              <a:rPr lang="en-US" sz="3200" smtClean="0"/>
              <a:t>Virginia</a:t>
            </a:r>
          </a:p>
          <a:p>
            <a:pPr marL="938213" lvl="1" indent="-358775">
              <a:buFontTx/>
              <a:buNone/>
            </a:pPr>
            <a:r>
              <a:rPr lang="en-US" sz="3200" smtClean="0"/>
              <a:t>Abstained: Tennessee</a:t>
            </a:r>
          </a:p>
        </p:txBody>
      </p:sp>
      <p:sp>
        <p:nvSpPr>
          <p:cNvPr id="207875"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55E8C2EE-66C0-4AE4-9B01-3A5ECF10DB86}" type="slidenum">
              <a:rPr lang="en-US" sz="1400" b="0" i="0">
                <a:solidFill>
                  <a:srgbClr val="045C75"/>
                </a:solidFill>
                <a:latin typeface="Arial Unicode MS" pitchFamily="34" charset="-128"/>
              </a:rPr>
              <a:pPr algn="r"/>
              <a:t>98</a:t>
            </a:fld>
            <a:endParaRPr lang="en-US" sz="1400" b="0" i="0">
              <a:solidFill>
                <a:srgbClr val="045C75"/>
              </a:solidFill>
              <a:latin typeface="Arial Unicode MS" pitchFamily="34" charset="-128"/>
            </a:endParaRPr>
          </a:p>
        </p:txBody>
      </p:sp>
      <p:pic>
        <p:nvPicPr>
          <p:cNvPr id="207876"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7"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
        <p:nvSpPr>
          <p:cNvPr id="208898" name="Title 1"/>
          <p:cNvSpPr>
            <a:spLocks noGrp="1"/>
          </p:cNvSpPr>
          <p:nvPr>
            <p:ph type="title" idx="4294967295"/>
          </p:nvPr>
        </p:nvSpPr>
        <p:spPr>
          <a:xfrm>
            <a:off x="457200" y="1716088"/>
            <a:ext cx="8229600" cy="638175"/>
          </a:xfrm>
        </p:spPr>
        <p:txBody>
          <a:bodyPr lIns="0" rIns="0" bIns="0" anchor="b"/>
          <a:lstStyle/>
          <a:p>
            <a:r>
              <a:rPr lang="en-US" sz="3900" b="1" smtClean="0">
                <a:solidFill>
                  <a:schemeClr val="accent2"/>
                </a:solidFill>
              </a:rPr>
              <a:t>Stakeholder Steering Committee</a:t>
            </a:r>
          </a:p>
        </p:txBody>
      </p:sp>
      <p:sp>
        <p:nvSpPr>
          <p:cNvPr id="208899" name="Content Placeholder 2"/>
          <p:cNvSpPr>
            <a:spLocks noGrp="1"/>
          </p:cNvSpPr>
          <p:nvPr>
            <p:ph idx="4294967295"/>
          </p:nvPr>
        </p:nvSpPr>
        <p:spPr>
          <a:xfrm>
            <a:off x="457200" y="2598738"/>
            <a:ext cx="8229600" cy="3365500"/>
          </a:xfrm>
        </p:spPr>
        <p:txBody>
          <a:bodyPr/>
          <a:lstStyle/>
          <a:p>
            <a:pPr marL="623888" indent="-623888">
              <a:buFont typeface="Wingdings" pitchFamily="2" charset="2"/>
              <a:buChar char="Ø"/>
            </a:pPr>
            <a:r>
              <a:rPr lang="en-US" sz="4400" smtClean="0"/>
              <a:t>Will determine 8 macro-economic futures</a:t>
            </a:r>
          </a:p>
          <a:p>
            <a:pPr marL="623888" indent="-623888">
              <a:buFont typeface="Wingdings" pitchFamily="2" charset="2"/>
              <a:buChar char="Ø"/>
            </a:pPr>
            <a:r>
              <a:rPr lang="en-US" sz="4400" smtClean="0"/>
              <a:t>3 of which will proceed to transmission build out study</a:t>
            </a:r>
          </a:p>
          <a:p>
            <a:pPr marL="623888" indent="-623888"/>
            <a:endParaRPr lang="en-US" smtClean="0"/>
          </a:p>
          <a:p>
            <a:pPr marL="623888" indent="-623888">
              <a:buFontTx/>
              <a:buNone/>
            </a:pPr>
            <a:r>
              <a:rPr lang="en-US" smtClean="0"/>
              <a:t>	</a:t>
            </a:r>
          </a:p>
        </p:txBody>
      </p:sp>
      <p:sp>
        <p:nvSpPr>
          <p:cNvPr id="208900"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39BFC5CE-5602-456D-98B8-7F576978BF4C}" type="slidenum">
              <a:rPr lang="en-US" sz="1400" b="0" i="0">
                <a:solidFill>
                  <a:srgbClr val="045C75"/>
                </a:solidFill>
                <a:latin typeface="Arial Unicode MS" pitchFamily="34" charset="-128"/>
              </a:rPr>
              <a:pPr algn="r"/>
              <a:t>99</a:t>
            </a:fld>
            <a:endParaRPr lang="en-US" sz="1400" b="0" i="0">
              <a:solidFill>
                <a:srgbClr val="045C75"/>
              </a:solidFill>
              <a:latin typeface="Arial Unicode MS" pitchFamily="34" charset="-12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idx="4294967295"/>
          </p:nvPr>
        </p:nvSpPr>
        <p:spPr>
          <a:xfrm>
            <a:off x="457200" y="1292225"/>
            <a:ext cx="8229600" cy="754063"/>
          </a:xfrm>
        </p:spPr>
        <p:txBody>
          <a:bodyPr lIns="0" rIns="0" bIns="0" anchor="b"/>
          <a:lstStyle/>
          <a:p>
            <a:r>
              <a:rPr lang="en-US" sz="4000" b="1" smtClean="0">
                <a:solidFill>
                  <a:schemeClr val="accent2"/>
                </a:solidFill>
              </a:rPr>
              <a:t>Futures that NC wants studied:</a:t>
            </a:r>
          </a:p>
        </p:txBody>
      </p:sp>
      <p:sp>
        <p:nvSpPr>
          <p:cNvPr id="209922" name="Content Placeholder 2"/>
          <p:cNvSpPr>
            <a:spLocks noGrp="1"/>
          </p:cNvSpPr>
          <p:nvPr>
            <p:ph idx="4294967295"/>
          </p:nvPr>
        </p:nvSpPr>
        <p:spPr>
          <a:xfrm>
            <a:off x="457200" y="2128838"/>
            <a:ext cx="8229600" cy="4525962"/>
          </a:xfrm>
        </p:spPr>
        <p:txBody>
          <a:bodyPr/>
          <a:lstStyle/>
          <a:p>
            <a:pPr marL="406400" indent="-406400">
              <a:buFont typeface="Wingdings" pitchFamily="2" charset="2"/>
              <a:buChar char="Ø"/>
            </a:pPr>
            <a:r>
              <a:rPr lang="en-US" sz="2800" smtClean="0"/>
              <a:t>Business as usual</a:t>
            </a:r>
          </a:p>
          <a:p>
            <a:pPr marL="406400" indent="-406400">
              <a:buFont typeface="Wingdings" pitchFamily="2" charset="2"/>
              <a:buChar char="Ø"/>
            </a:pPr>
            <a:r>
              <a:rPr lang="en-US" sz="2800" smtClean="0"/>
              <a:t>Carbon-constrained future</a:t>
            </a:r>
          </a:p>
          <a:p>
            <a:pPr marL="406400" indent="-406400">
              <a:buFont typeface="Wingdings" pitchFamily="2" charset="2"/>
              <a:buChar char="Ø"/>
            </a:pPr>
            <a:r>
              <a:rPr lang="en-US" sz="2800" smtClean="0"/>
              <a:t>National renewable energy portfolio standard</a:t>
            </a:r>
          </a:p>
          <a:p>
            <a:pPr marL="406400" indent="-406400">
              <a:buFont typeface="Wingdings" pitchFamily="2" charset="2"/>
              <a:buChar char="Ø"/>
            </a:pPr>
            <a:r>
              <a:rPr lang="en-US" sz="2800" smtClean="0"/>
              <a:t>Increased use of wind power from</a:t>
            </a:r>
          </a:p>
          <a:p>
            <a:pPr marL="914400" lvl="1" indent="-393700"/>
            <a:r>
              <a:rPr lang="en-US" smtClean="0"/>
              <a:t>Midwest</a:t>
            </a:r>
          </a:p>
          <a:p>
            <a:pPr marL="914400" lvl="1" indent="-393700"/>
            <a:r>
              <a:rPr lang="en-US" smtClean="0"/>
              <a:t>Local sources</a:t>
            </a:r>
          </a:p>
          <a:p>
            <a:pPr marL="914400" lvl="1" indent="-393700"/>
            <a:r>
              <a:rPr lang="en-US" smtClean="0"/>
              <a:t>Offshore</a:t>
            </a:r>
          </a:p>
          <a:p>
            <a:pPr marL="406400" indent="-406400">
              <a:buFont typeface="Wingdings" pitchFamily="2" charset="2"/>
              <a:buChar char="Ø"/>
            </a:pPr>
            <a:r>
              <a:rPr lang="en-US" sz="2800" smtClean="0"/>
              <a:t>Nuclear renaissance</a:t>
            </a:r>
          </a:p>
        </p:txBody>
      </p:sp>
      <p:sp>
        <p:nvSpPr>
          <p:cNvPr id="209923"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D5E4C593-2E8A-465C-92C5-93A00EBC78E3}" type="slidenum">
              <a:rPr lang="en-US" sz="1400" b="0" i="0">
                <a:solidFill>
                  <a:srgbClr val="045C75"/>
                </a:solidFill>
                <a:latin typeface="Arial Unicode MS" pitchFamily="34" charset="-128"/>
              </a:rPr>
              <a:pPr algn="r"/>
              <a:t>100</a:t>
            </a:fld>
            <a:endParaRPr lang="en-US" sz="1400" b="0" i="0">
              <a:solidFill>
                <a:srgbClr val="045C75"/>
              </a:solidFill>
              <a:latin typeface="Arial Unicode MS" pitchFamily="34" charset="-128"/>
            </a:endParaRPr>
          </a:p>
        </p:txBody>
      </p:sp>
      <p:pic>
        <p:nvPicPr>
          <p:cNvPr id="209924"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idx="4294967295"/>
          </p:nvPr>
        </p:nvSpPr>
        <p:spPr>
          <a:xfrm>
            <a:off x="423863" y="1316038"/>
            <a:ext cx="8229600" cy="720725"/>
          </a:xfrm>
        </p:spPr>
        <p:txBody>
          <a:bodyPr lIns="0" rIns="0" bIns="0" anchor="b"/>
          <a:lstStyle/>
          <a:p>
            <a:r>
              <a:rPr lang="en-US" b="1" smtClean="0">
                <a:solidFill>
                  <a:schemeClr val="accent2"/>
                </a:solidFill>
              </a:rPr>
              <a:t>Other futures</a:t>
            </a:r>
          </a:p>
        </p:txBody>
      </p:sp>
      <p:sp>
        <p:nvSpPr>
          <p:cNvPr id="210946" name="Content Placeholder 2"/>
          <p:cNvSpPr>
            <a:spLocks noGrp="1"/>
          </p:cNvSpPr>
          <p:nvPr>
            <p:ph idx="4294967295"/>
          </p:nvPr>
        </p:nvSpPr>
        <p:spPr>
          <a:xfrm>
            <a:off x="457200" y="2206625"/>
            <a:ext cx="8229600" cy="4525963"/>
          </a:xfrm>
        </p:spPr>
        <p:txBody>
          <a:bodyPr/>
          <a:lstStyle/>
          <a:p>
            <a:pPr marL="465138" indent="-465138">
              <a:buFont typeface="Wingdings" pitchFamily="2" charset="2"/>
              <a:buChar char="Ø"/>
            </a:pPr>
            <a:r>
              <a:rPr lang="en-US" sz="2800" smtClean="0"/>
              <a:t>Least cost energy</a:t>
            </a:r>
          </a:p>
          <a:p>
            <a:pPr marL="465138" indent="-465138">
              <a:buFont typeface="Wingdings" pitchFamily="2" charset="2"/>
              <a:buChar char="Ø"/>
            </a:pPr>
            <a:r>
              <a:rPr lang="en-US" sz="2800" smtClean="0"/>
              <a:t>Constrained transmission</a:t>
            </a:r>
          </a:p>
          <a:p>
            <a:pPr marL="465138" indent="-465138">
              <a:buFont typeface="Wingdings" pitchFamily="2" charset="2"/>
              <a:buChar char="Ø"/>
            </a:pPr>
            <a:r>
              <a:rPr lang="en-US" sz="2800" smtClean="0"/>
              <a:t>Expanded hydro</a:t>
            </a:r>
          </a:p>
          <a:p>
            <a:pPr marL="465138" indent="-465138">
              <a:buFont typeface="Wingdings" pitchFamily="2" charset="2"/>
              <a:buChar char="Ø"/>
            </a:pPr>
            <a:r>
              <a:rPr lang="en-US" sz="2800" smtClean="0"/>
              <a:t>Expanded energy storage</a:t>
            </a:r>
          </a:p>
          <a:p>
            <a:pPr marL="465138" indent="-465138">
              <a:buFont typeface="Wingdings" pitchFamily="2" charset="2"/>
              <a:buChar char="Ø"/>
            </a:pPr>
            <a:r>
              <a:rPr lang="en-US" sz="2800" smtClean="0"/>
              <a:t>Expanded coal IGCC</a:t>
            </a:r>
          </a:p>
          <a:p>
            <a:pPr marL="465138" indent="-465138">
              <a:buFont typeface="Wingdings" pitchFamily="2" charset="2"/>
              <a:buChar char="Ø"/>
            </a:pPr>
            <a:r>
              <a:rPr lang="en-US" sz="2800" smtClean="0"/>
              <a:t>Repowering coal plants with gas</a:t>
            </a:r>
          </a:p>
          <a:p>
            <a:pPr marL="465138" indent="-465138">
              <a:buFont typeface="Wingdings" pitchFamily="2" charset="2"/>
              <a:buChar char="Ø"/>
            </a:pPr>
            <a:r>
              <a:rPr lang="en-US" sz="2800" smtClean="0"/>
              <a:t>Carbon capture and sequestration</a:t>
            </a:r>
          </a:p>
          <a:p>
            <a:pPr marL="465138" indent="-465138">
              <a:buFont typeface="Wingdings" pitchFamily="2" charset="2"/>
              <a:buChar char="Ø"/>
            </a:pPr>
            <a:r>
              <a:rPr lang="en-US" sz="2800" smtClean="0"/>
              <a:t>Increased energy efficiency / demand response</a:t>
            </a:r>
          </a:p>
        </p:txBody>
      </p:sp>
      <p:sp>
        <p:nvSpPr>
          <p:cNvPr id="210947"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3C79AC09-2D99-4E28-B043-123439997DE5}" type="slidenum">
              <a:rPr lang="en-US" sz="1400" b="0" i="0">
                <a:solidFill>
                  <a:srgbClr val="045C75"/>
                </a:solidFill>
                <a:latin typeface="Arial Unicode MS" pitchFamily="34" charset="-128"/>
              </a:rPr>
              <a:pPr algn="r"/>
              <a:t>101</a:t>
            </a:fld>
            <a:endParaRPr lang="en-US" sz="1400" b="0" i="0">
              <a:solidFill>
                <a:srgbClr val="045C75"/>
              </a:solidFill>
              <a:latin typeface="Arial Unicode MS" pitchFamily="34" charset="-128"/>
            </a:endParaRPr>
          </a:p>
        </p:txBody>
      </p:sp>
      <p:pic>
        <p:nvPicPr>
          <p:cNvPr id="210948"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idx="4294967295"/>
          </p:nvPr>
        </p:nvSpPr>
        <p:spPr>
          <a:xfrm>
            <a:off x="457200" y="1470025"/>
            <a:ext cx="8229600" cy="715963"/>
          </a:xfrm>
        </p:spPr>
        <p:txBody>
          <a:bodyPr lIns="0" rIns="0" bIns="0" anchor="b"/>
          <a:lstStyle/>
          <a:p>
            <a:r>
              <a:rPr lang="en-US" b="1" smtClean="0">
                <a:solidFill>
                  <a:schemeClr val="accent2"/>
                </a:solidFill>
              </a:rPr>
              <a:t>Other futures (continued)</a:t>
            </a:r>
          </a:p>
        </p:txBody>
      </p:sp>
      <p:sp>
        <p:nvSpPr>
          <p:cNvPr id="211970" name="Content Placeholder 2"/>
          <p:cNvSpPr>
            <a:spLocks noGrp="1"/>
          </p:cNvSpPr>
          <p:nvPr>
            <p:ph idx="4294967295"/>
          </p:nvPr>
        </p:nvSpPr>
        <p:spPr>
          <a:xfrm>
            <a:off x="457200" y="2430463"/>
            <a:ext cx="8229600" cy="3825875"/>
          </a:xfrm>
        </p:spPr>
        <p:txBody>
          <a:bodyPr/>
          <a:lstStyle/>
          <a:p>
            <a:pPr marL="465138" indent="-465138">
              <a:buFont typeface="Wingdings" pitchFamily="2" charset="2"/>
              <a:buChar char="Ø"/>
            </a:pPr>
            <a:r>
              <a:rPr lang="en-US" sz="2800" smtClean="0"/>
              <a:t>Increased use of electric vehicles</a:t>
            </a:r>
          </a:p>
          <a:p>
            <a:pPr marL="465138" indent="-465138">
              <a:buFont typeface="Wingdings" pitchFamily="2" charset="2"/>
              <a:buChar char="Ø"/>
            </a:pPr>
            <a:r>
              <a:rPr lang="en-US" sz="2800" smtClean="0"/>
              <a:t>More distributed generation</a:t>
            </a:r>
          </a:p>
          <a:p>
            <a:pPr marL="465138" indent="-465138">
              <a:buFont typeface="Wingdings" pitchFamily="2" charset="2"/>
              <a:buChar char="Ø"/>
            </a:pPr>
            <a:r>
              <a:rPr lang="en-US" sz="2800" smtClean="0"/>
              <a:t>Development of a smart grid</a:t>
            </a:r>
          </a:p>
          <a:p>
            <a:pPr marL="465138" indent="-465138">
              <a:buFont typeface="Wingdings" pitchFamily="2" charset="2"/>
              <a:buChar char="Ø"/>
            </a:pPr>
            <a:r>
              <a:rPr lang="en-US" sz="2800" smtClean="0"/>
              <a:t>Various growth levels</a:t>
            </a:r>
          </a:p>
          <a:p>
            <a:pPr marL="465138" indent="-465138">
              <a:buFont typeface="Wingdings" pitchFamily="2" charset="2"/>
              <a:buChar char="Ø"/>
            </a:pPr>
            <a:r>
              <a:rPr lang="en-US" sz="2800" smtClean="0"/>
              <a:t>No build of anything</a:t>
            </a:r>
          </a:p>
          <a:p>
            <a:pPr marL="465138" indent="-465138">
              <a:buFont typeface="Wingdings" pitchFamily="2" charset="2"/>
              <a:buChar char="Ø"/>
            </a:pPr>
            <a:r>
              <a:rPr lang="en-US" sz="2800" smtClean="0"/>
              <a:t>Increased imports from Canada</a:t>
            </a:r>
          </a:p>
          <a:p>
            <a:pPr marL="465138" indent="-465138">
              <a:buFont typeface="Wingdings" pitchFamily="2" charset="2"/>
              <a:buChar char="Ø"/>
            </a:pPr>
            <a:r>
              <a:rPr lang="en-US" sz="2800" smtClean="0"/>
              <a:t>Increased gas production from shale</a:t>
            </a:r>
          </a:p>
        </p:txBody>
      </p:sp>
      <p:sp>
        <p:nvSpPr>
          <p:cNvPr id="211971"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F1CE8933-6955-4307-9710-D11A6E6163B8}" type="slidenum">
              <a:rPr lang="en-US" sz="1400" b="0" i="0">
                <a:solidFill>
                  <a:srgbClr val="045C75"/>
                </a:solidFill>
                <a:latin typeface="Arial Unicode MS" pitchFamily="34" charset="-128"/>
              </a:rPr>
              <a:pPr algn="r"/>
              <a:t>102</a:t>
            </a:fld>
            <a:endParaRPr lang="en-US" sz="1400" b="0" i="0">
              <a:solidFill>
                <a:srgbClr val="045C75"/>
              </a:solidFill>
              <a:latin typeface="Arial Unicode MS" pitchFamily="34" charset="-128"/>
            </a:endParaRPr>
          </a:p>
        </p:txBody>
      </p:sp>
      <p:pic>
        <p:nvPicPr>
          <p:cNvPr id="211972"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idx="4294967295"/>
          </p:nvPr>
        </p:nvSpPr>
        <p:spPr>
          <a:xfrm>
            <a:off x="457200" y="1254125"/>
            <a:ext cx="8229600" cy="676275"/>
          </a:xfrm>
        </p:spPr>
        <p:txBody>
          <a:bodyPr lIns="0" rIns="0" bIns="0" anchor="b"/>
          <a:lstStyle/>
          <a:p>
            <a:r>
              <a:rPr lang="en-US" sz="4000" b="1" smtClean="0">
                <a:solidFill>
                  <a:schemeClr val="accent2"/>
                </a:solidFill>
              </a:rPr>
              <a:t>Reference case</a:t>
            </a:r>
          </a:p>
        </p:txBody>
      </p:sp>
      <p:sp>
        <p:nvSpPr>
          <p:cNvPr id="212994" name="Content Placeholder 2"/>
          <p:cNvSpPr>
            <a:spLocks noGrp="1"/>
          </p:cNvSpPr>
          <p:nvPr>
            <p:ph idx="4294967295"/>
          </p:nvPr>
        </p:nvSpPr>
        <p:spPr>
          <a:xfrm>
            <a:off x="457200" y="1970088"/>
            <a:ext cx="8229600" cy="4525962"/>
          </a:xfrm>
        </p:spPr>
        <p:txBody>
          <a:bodyPr/>
          <a:lstStyle/>
          <a:p>
            <a:pPr marL="273050" indent="-273050">
              <a:buFontTx/>
              <a:buNone/>
            </a:pPr>
            <a:r>
              <a:rPr lang="en-US" smtClean="0"/>
              <a:t>2009 transmission plans “stitched together”</a:t>
            </a:r>
          </a:p>
          <a:p>
            <a:pPr marL="273050" indent="-273050">
              <a:buFontTx/>
              <a:buNone/>
            </a:pPr>
            <a:r>
              <a:rPr lang="en-US" smtClean="0"/>
              <a:t>What assumptions did NC planning authorities make in last year’s plan?</a:t>
            </a:r>
          </a:p>
          <a:p>
            <a:pPr marL="739775" lvl="1" indent="-346075"/>
            <a:r>
              <a:rPr lang="en-US" smtClean="0"/>
              <a:t>Growth?</a:t>
            </a:r>
          </a:p>
          <a:p>
            <a:pPr marL="739775" lvl="1" indent="-346075"/>
            <a:r>
              <a:rPr lang="en-US" smtClean="0"/>
              <a:t>Location of future generation resources?</a:t>
            </a:r>
          </a:p>
          <a:p>
            <a:pPr marL="739775" lvl="1" indent="-346075"/>
            <a:r>
              <a:rPr lang="en-US" smtClean="0"/>
              <a:t>Effectiveness of energy efficiency and demand-side management programs?</a:t>
            </a:r>
          </a:p>
          <a:p>
            <a:pPr marL="739775" lvl="1" indent="-346075"/>
            <a:r>
              <a:rPr lang="en-US" smtClean="0"/>
              <a:t>Use of intermittent resources / distributed resources / renewables?</a:t>
            </a:r>
          </a:p>
          <a:p>
            <a:pPr marL="273050" indent="-273050"/>
            <a:endParaRPr lang="en-US" smtClean="0"/>
          </a:p>
        </p:txBody>
      </p:sp>
      <p:sp>
        <p:nvSpPr>
          <p:cNvPr id="212995"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52B84707-024A-46D6-B703-5CB8A116C0D9}" type="slidenum">
              <a:rPr lang="en-US" sz="1400" b="0" i="0">
                <a:solidFill>
                  <a:srgbClr val="045C75"/>
                </a:solidFill>
                <a:latin typeface="Arial Unicode MS" pitchFamily="34" charset="-128"/>
              </a:rPr>
              <a:pPr algn="r"/>
              <a:t>103</a:t>
            </a:fld>
            <a:endParaRPr lang="en-US" sz="1400" b="0" i="0">
              <a:solidFill>
                <a:srgbClr val="045C75"/>
              </a:solidFill>
              <a:latin typeface="Arial Unicode MS" pitchFamily="34" charset="-128"/>
            </a:endParaRPr>
          </a:p>
        </p:txBody>
      </p:sp>
      <p:pic>
        <p:nvPicPr>
          <p:cNvPr id="212996"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7"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
        <p:nvSpPr>
          <p:cNvPr id="214018" name="Title 1"/>
          <p:cNvSpPr>
            <a:spLocks noGrp="1"/>
          </p:cNvSpPr>
          <p:nvPr>
            <p:ph type="title" idx="4294967295"/>
          </p:nvPr>
        </p:nvSpPr>
        <p:spPr>
          <a:xfrm>
            <a:off x="457200" y="1254125"/>
            <a:ext cx="8229600" cy="638175"/>
          </a:xfrm>
        </p:spPr>
        <p:txBody>
          <a:bodyPr lIns="0" rIns="0" bIns="0" anchor="b"/>
          <a:lstStyle/>
          <a:p>
            <a:r>
              <a:rPr lang="en-US" sz="4000" b="1" smtClean="0">
                <a:solidFill>
                  <a:schemeClr val="accent2"/>
                </a:solidFill>
              </a:rPr>
              <a:t>Next steps / work in progress</a:t>
            </a:r>
          </a:p>
        </p:txBody>
      </p:sp>
      <p:sp>
        <p:nvSpPr>
          <p:cNvPr id="214019" name="Content Placeholder 2"/>
          <p:cNvSpPr>
            <a:spLocks noGrp="1"/>
          </p:cNvSpPr>
          <p:nvPr>
            <p:ph idx="4294967295"/>
          </p:nvPr>
        </p:nvSpPr>
        <p:spPr>
          <a:xfrm>
            <a:off x="457200" y="1936750"/>
            <a:ext cx="8229600" cy="4525963"/>
          </a:xfrm>
        </p:spPr>
        <p:txBody>
          <a:bodyPr/>
          <a:lstStyle/>
          <a:p>
            <a:pPr marL="514350" indent="-514350">
              <a:buFont typeface="Calibri" pitchFamily="34" charset="0"/>
              <a:buAutoNum type="arabicPeriod"/>
            </a:pPr>
            <a:r>
              <a:rPr lang="en-US" sz="3000" smtClean="0"/>
              <a:t>Energy zones – develop process for defining them</a:t>
            </a:r>
          </a:p>
          <a:p>
            <a:pPr marL="1314450" lvl="2" indent="-514350"/>
            <a:r>
              <a:rPr lang="en-US" sz="2700" smtClean="0"/>
              <a:t>Will take about a year</a:t>
            </a:r>
          </a:p>
          <a:p>
            <a:pPr marL="1314450" lvl="2" indent="-514350"/>
            <a:r>
              <a:rPr lang="en-US" sz="2700" smtClean="0"/>
              <a:t>Bob Leker to serve on work group</a:t>
            </a:r>
          </a:p>
          <a:p>
            <a:pPr marL="1314450" lvl="2" indent="-514350"/>
            <a:r>
              <a:rPr lang="en-US" sz="2700" smtClean="0"/>
              <a:t>bleker@nccommerce.com</a:t>
            </a:r>
          </a:p>
          <a:p>
            <a:pPr marL="514350" indent="-514350">
              <a:buFont typeface="Calibri" pitchFamily="34" charset="0"/>
              <a:buAutoNum type="arabicPeriod"/>
            </a:pPr>
            <a:r>
              <a:rPr lang="en-US" sz="3000" smtClean="0"/>
              <a:t>Defining futures </a:t>
            </a:r>
          </a:p>
          <a:p>
            <a:pPr marL="1314450" lvl="2" indent="-514350"/>
            <a:r>
              <a:rPr lang="en-US" sz="2700" smtClean="0"/>
              <a:t>Kim Jones serving on work group</a:t>
            </a:r>
          </a:p>
          <a:p>
            <a:pPr marL="1314450" lvl="2" indent="-514350"/>
            <a:r>
              <a:rPr lang="en-US" sz="2700" smtClean="0"/>
              <a:t>kjones@ncuc.net</a:t>
            </a:r>
          </a:p>
          <a:p>
            <a:pPr marL="514350" indent="-514350">
              <a:buFont typeface="Calibri" pitchFamily="34" charset="0"/>
              <a:buAutoNum type="arabicPeriod"/>
            </a:pPr>
            <a:r>
              <a:rPr lang="en-US" sz="3000" smtClean="0"/>
              <a:t>Governance Committee – NC has seat</a:t>
            </a:r>
          </a:p>
          <a:p>
            <a:pPr marL="514350" indent="-514350">
              <a:buFontTx/>
              <a:buNone/>
            </a:pPr>
            <a:endParaRPr lang="en-US" smtClean="0"/>
          </a:p>
        </p:txBody>
      </p:sp>
      <p:sp>
        <p:nvSpPr>
          <p:cNvPr id="214020"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2535C5A3-7E94-443E-B0A5-1F8015351508}" type="slidenum">
              <a:rPr lang="en-US" sz="1400" b="0" i="0">
                <a:solidFill>
                  <a:srgbClr val="045C75"/>
                </a:solidFill>
                <a:latin typeface="Arial Unicode MS" pitchFamily="34" charset="-128"/>
              </a:rPr>
              <a:pPr algn="r"/>
              <a:t>104</a:t>
            </a:fld>
            <a:endParaRPr lang="en-US" sz="1400" b="0" i="0">
              <a:solidFill>
                <a:srgbClr val="045C75"/>
              </a:solidFill>
              <a:latin typeface="Arial Unicode MS" pitchFamily="34" charset="-128"/>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
        <p:nvSpPr>
          <p:cNvPr id="215042" name="Title 1"/>
          <p:cNvSpPr>
            <a:spLocks noGrp="1"/>
          </p:cNvSpPr>
          <p:nvPr>
            <p:ph type="title" idx="4294967295"/>
          </p:nvPr>
        </p:nvSpPr>
        <p:spPr>
          <a:xfrm>
            <a:off x="457200" y="1254125"/>
            <a:ext cx="8229600" cy="638175"/>
          </a:xfrm>
        </p:spPr>
        <p:txBody>
          <a:bodyPr lIns="0" rIns="0" bIns="0" anchor="b"/>
          <a:lstStyle/>
          <a:p>
            <a:r>
              <a:rPr lang="en-US" sz="4000" b="1" smtClean="0">
                <a:solidFill>
                  <a:schemeClr val="accent2"/>
                </a:solidFill>
              </a:rPr>
              <a:t>Next steps (continued)</a:t>
            </a:r>
          </a:p>
        </p:txBody>
      </p:sp>
      <p:sp>
        <p:nvSpPr>
          <p:cNvPr id="215043" name="Content Placeholder 2"/>
          <p:cNvSpPr>
            <a:spLocks noGrp="1"/>
          </p:cNvSpPr>
          <p:nvPr>
            <p:ph idx="4294967295"/>
          </p:nvPr>
        </p:nvSpPr>
        <p:spPr>
          <a:xfrm>
            <a:off x="457200" y="1860550"/>
            <a:ext cx="8229600" cy="4525963"/>
          </a:xfrm>
        </p:spPr>
        <p:txBody>
          <a:bodyPr/>
          <a:lstStyle/>
          <a:p>
            <a:pPr marL="508000" indent="-508000">
              <a:buFont typeface="Calibri" pitchFamily="34" charset="0"/>
              <a:buAutoNum type="arabicPeriod" startAt="4"/>
            </a:pPr>
            <a:r>
              <a:rPr lang="en-US" smtClean="0"/>
              <a:t>Select and define 7 white paper / consultant studies </a:t>
            </a:r>
          </a:p>
          <a:p>
            <a:pPr marL="1543050" lvl="1" indent="-514350">
              <a:buFont typeface="Wingdings" pitchFamily="2" charset="2"/>
              <a:buNone/>
            </a:pPr>
            <a:r>
              <a:rPr lang="en-US" sz="3200" smtClean="0"/>
              <a:t>State-by-state potential for</a:t>
            </a:r>
          </a:p>
          <a:p>
            <a:pPr marL="1543050" lvl="1" indent="-514350"/>
            <a:r>
              <a:rPr lang="en-US" sz="2400" smtClean="0"/>
              <a:t>Renewable energy</a:t>
            </a:r>
          </a:p>
          <a:p>
            <a:pPr marL="1543050" lvl="1" indent="-514350"/>
            <a:r>
              <a:rPr lang="en-US" sz="2400" smtClean="0"/>
              <a:t>Demand-side resources</a:t>
            </a:r>
          </a:p>
          <a:p>
            <a:pPr marL="1543050" lvl="1" indent="-514350"/>
            <a:r>
              <a:rPr lang="en-US" sz="2400" smtClean="0"/>
              <a:t>Energy storage</a:t>
            </a:r>
          </a:p>
          <a:p>
            <a:pPr marL="1543050" lvl="1" indent="-514350"/>
            <a:r>
              <a:rPr lang="en-US" sz="2400" smtClean="0"/>
              <a:t>Distributed generation</a:t>
            </a:r>
          </a:p>
          <a:p>
            <a:pPr marL="1543050" lvl="1" indent="-514350"/>
            <a:r>
              <a:rPr lang="en-US" sz="2400" smtClean="0"/>
              <a:t>Existing customer-sited generation</a:t>
            </a:r>
          </a:p>
          <a:p>
            <a:pPr marL="1543050" lvl="1" indent="-514350"/>
            <a:r>
              <a:rPr lang="en-US" sz="2400" smtClean="0"/>
              <a:t>Rapid start fossil generation</a:t>
            </a:r>
          </a:p>
          <a:p>
            <a:pPr marL="1543050" lvl="1" indent="-514350"/>
            <a:r>
              <a:rPr lang="en-US" sz="2400" smtClean="0"/>
              <a:t>Existing portfolio standards</a:t>
            </a:r>
          </a:p>
        </p:txBody>
      </p:sp>
      <p:sp>
        <p:nvSpPr>
          <p:cNvPr id="215044"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EB83A1DD-831A-4662-9A38-F61731306840}" type="slidenum">
              <a:rPr lang="en-US" sz="1400" b="0" i="0">
                <a:solidFill>
                  <a:srgbClr val="045C75"/>
                </a:solidFill>
                <a:latin typeface="Arial Unicode MS" pitchFamily="34" charset="-128"/>
              </a:rPr>
              <a:pPr algn="r"/>
              <a:t>105</a:t>
            </a:fld>
            <a:endParaRPr lang="en-US" sz="1400" b="0" i="0">
              <a:solidFill>
                <a:srgbClr val="045C75"/>
              </a:solidFill>
              <a:latin typeface="Arial Unicode MS" pitchFamily="34" charset="-128"/>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idx="4294967295"/>
          </p:nvPr>
        </p:nvSpPr>
        <p:spPr>
          <a:xfrm>
            <a:off x="457200" y="1316038"/>
            <a:ext cx="8229600" cy="754062"/>
          </a:xfrm>
        </p:spPr>
        <p:txBody>
          <a:bodyPr lIns="0" rIns="0" bIns="0" anchor="b"/>
          <a:lstStyle/>
          <a:p>
            <a:r>
              <a:rPr lang="en-US" b="1" smtClean="0">
                <a:solidFill>
                  <a:schemeClr val="accent2"/>
                </a:solidFill>
              </a:rPr>
              <a:t>More potential studies</a:t>
            </a:r>
          </a:p>
        </p:txBody>
      </p:sp>
      <p:sp>
        <p:nvSpPr>
          <p:cNvPr id="216066" name="Content Placeholder 2"/>
          <p:cNvSpPr>
            <a:spLocks noGrp="1"/>
          </p:cNvSpPr>
          <p:nvPr>
            <p:ph idx="4294967295"/>
          </p:nvPr>
        </p:nvSpPr>
        <p:spPr>
          <a:xfrm>
            <a:off x="457200" y="2254250"/>
            <a:ext cx="8229600" cy="4094163"/>
          </a:xfrm>
        </p:spPr>
        <p:txBody>
          <a:bodyPr/>
          <a:lstStyle/>
          <a:p>
            <a:pPr marL="465138" indent="-465138">
              <a:buFont typeface="Wingdings" pitchFamily="2" charset="2"/>
              <a:buChar char="Ø"/>
            </a:pPr>
            <a:r>
              <a:rPr lang="en-US" sz="2800" smtClean="0"/>
              <a:t>Market structures</a:t>
            </a:r>
          </a:p>
          <a:p>
            <a:pPr marL="465138" indent="-465138">
              <a:buFont typeface="Wingdings" pitchFamily="2" charset="2"/>
              <a:buChar char="Ø"/>
            </a:pPr>
            <a:r>
              <a:rPr lang="en-US" sz="2800" smtClean="0"/>
              <a:t>Power purchase agreements for renewables, including financial implications</a:t>
            </a:r>
          </a:p>
          <a:p>
            <a:pPr marL="465138" indent="-465138">
              <a:buFont typeface="Wingdings" pitchFamily="2" charset="2"/>
              <a:buChar char="Ø"/>
            </a:pPr>
            <a:r>
              <a:rPr lang="en-US" sz="2800" smtClean="0"/>
              <a:t>Existing state, regional and federal policies relative to transmission</a:t>
            </a:r>
          </a:p>
          <a:p>
            <a:pPr marL="465138" indent="-465138">
              <a:buFont typeface="Wingdings" pitchFamily="2" charset="2"/>
              <a:buChar char="Ø"/>
            </a:pPr>
            <a:r>
              <a:rPr lang="en-US" sz="2800" smtClean="0"/>
              <a:t>Incentives / disincentives for development</a:t>
            </a:r>
          </a:p>
          <a:p>
            <a:pPr marL="465138" indent="-465138">
              <a:buFont typeface="Wingdings" pitchFamily="2" charset="2"/>
              <a:buChar char="Ø"/>
            </a:pPr>
            <a:r>
              <a:rPr lang="en-US" sz="2800" smtClean="0"/>
              <a:t>Plug-in electric vehicles</a:t>
            </a:r>
          </a:p>
          <a:p>
            <a:pPr marL="465138" indent="-465138">
              <a:buFont typeface="Wingdings" pitchFamily="2" charset="2"/>
              <a:buChar char="Ø"/>
            </a:pPr>
            <a:r>
              <a:rPr lang="en-US" sz="2800" smtClean="0"/>
              <a:t>Generation close to load; far from load</a:t>
            </a:r>
          </a:p>
          <a:p>
            <a:pPr marL="465138" indent="-465138"/>
            <a:endParaRPr lang="en-US" sz="2800" smtClean="0"/>
          </a:p>
        </p:txBody>
      </p:sp>
      <p:sp>
        <p:nvSpPr>
          <p:cNvPr id="216067"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15EF78D4-D088-4DC8-945E-7B59FAB97D2C}" type="slidenum">
              <a:rPr lang="en-US" sz="1400" b="0" i="0">
                <a:solidFill>
                  <a:srgbClr val="045C75"/>
                </a:solidFill>
                <a:latin typeface="Arial Unicode MS" pitchFamily="34" charset="-128"/>
              </a:rPr>
              <a:pPr algn="r"/>
              <a:t>106</a:t>
            </a:fld>
            <a:endParaRPr lang="en-US" sz="1400" b="0" i="0">
              <a:solidFill>
                <a:srgbClr val="045C75"/>
              </a:solidFill>
              <a:latin typeface="Arial Unicode MS" pitchFamily="34" charset="-128"/>
            </a:endParaRPr>
          </a:p>
        </p:txBody>
      </p:sp>
      <p:pic>
        <p:nvPicPr>
          <p:cNvPr id="216068"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89"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
        <p:nvSpPr>
          <p:cNvPr id="217090" name="Title 1"/>
          <p:cNvSpPr>
            <a:spLocks noGrp="1"/>
          </p:cNvSpPr>
          <p:nvPr>
            <p:ph type="title" idx="4294967295"/>
          </p:nvPr>
        </p:nvSpPr>
        <p:spPr>
          <a:xfrm>
            <a:off x="457200" y="1201738"/>
            <a:ext cx="8229600" cy="730250"/>
          </a:xfrm>
        </p:spPr>
        <p:txBody>
          <a:bodyPr lIns="0" rIns="0" bIns="0" anchor="b"/>
          <a:lstStyle/>
          <a:p>
            <a:r>
              <a:rPr lang="en-US" b="1" smtClean="0">
                <a:solidFill>
                  <a:schemeClr val="accent2"/>
                </a:solidFill>
              </a:rPr>
              <a:t>More potential studies</a:t>
            </a:r>
          </a:p>
        </p:txBody>
      </p:sp>
      <p:sp>
        <p:nvSpPr>
          <p:cNvPr id="217091" name="Content Placeholder 2"/>
          <p:cNvSpPr>
            <a:spLocks noGrp="1"/>
          </p:cNvSpPr>
          <p:nvPr>
            <p:ph idx="4294967295"/>
          </p:nvPr>
        </p:nvSpPr>
        <p:spPr>
          <a:xfrm>
            <a:off x="231775" y="1970088"/>
            <a:ext cx="8912225" cy="3979862"/>
          </a:xfrm>
        </p:spPr>
        <p:txBody>
          <a:bodyPr/>
          <a:lstStyle/>
          <a:p>
            <a:pPr marL="465138" indent="-465138">
              <a:buFont typeface="Wingdings" pitchFamily="2" charset="2"/>
              <a:buChar char="Ø"/>
            </a:pPr>
            <a:r>
              <a:rPr lang="en-US" sz="2800" smtClean="0"/>
              <a:t>Economic uncertainties / risk to current plans and cost recovery of emerging technology</a:t>
            </a:r>
          </a:p>
          <a:p>
            <a:pPr marL="465138" indent="-465138">
              <a:buFont typeface="Wingdings" pitchFamily="2" charset="2"/>
              <a:buChar char="Ø"/>
            </a:pPr>
            <a:r>
              <a:rPr lang="en-US" sz="2800" smtClean="0"/>
              <a:t>Smart grid – potential and impacts</a:t>
            </a:r>
          </a:p>
          <a:p>
            <a:pPr marL="465138" indent="-465138">
              <a:buFont typeface="Wingdings" pitchFamily="2" charset="2"/>
              <a:buChar char="Ø"/>
            </a:pPr>
            <a:r>
              <a:rPr lang="en-US" sz="2800" smtClean="0"/>
              <a:t>Off ramps for existing state portfolio standards</a:t>
            </a:r>
          </a:p>
          <a:p>
            <a:pPr marL="465138" indent="-465138">
              <a:buFont typeface="Wingdings" pitchFamily="2" charset="2"/>
              <a:buChar char="Ø"/>
            </a:pPr>
            <a:r>
              <a:rPr lang="en-US" sz="2800" smtClean="0"/>
              <a:t>How is / should “renewable” be defined?</a:t>
            </a:r>
          </a:p>
          <a:p>
            <a:pPr marL="465138" indent="-465138">
              <a:buFont typeface="Wingdings" pitchFamily="2" charset="2"/>
              <a:buChar char="Ø"/>
            </a:pPr>
            <a:r>
              <a:rPr lang="en-US" sz="2800" smtClean="0"/>
              <a:t>Assess potential location of new nuclear plants and potential upgrades to existing nuclear plants</a:t>
            </a:r>
          </a:p>
          <a:p>
            <a:pPr marL="465138" indent="-465138">
              <a:buFont typeface="Wingdings" pitchFamily="2" charset="2"/>
              <a:buChar char="Ø"/>
            </a:pPr>
            <a:r>
              <a:rPr lang="en-US" sz="2800" smtClean="0"/>
              <a:t>Assess other initiatives to reduce carbon emissions</a:t>
            </a:r>
          </a:p>
          <a:p>
            <a:pPr marL="465138" indent="-465138">
              <a:buFont typeface="Wingdings" pitchFamily="2" charset="2"/>
              <a:buChar char="Ø"/>
            </a:pPr>
            <a:r>
              <a:rPr lang="en-US" sz="2800" smtClean="0"/>
              <a:t>Assess gas and other fuel prices</a:t>
            </a:r>
          </a:p>
          <a:p>
            <a:pPr marL="465138" indent="-465138"/>
            <a:endParaRPr lang="en-US" sz="2800" smtClean="0"/>
          </a:p>
        </p:txBody>
      </p:sp>
      <p:sp>
        <p:nvSpPr>
          <p:cNvPr id="217092"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C9EEDF08-EE33-4B91-B0E1-3CBB6C06EC8D}" type="slidenum">
              <a:rPr lang="en-US" sz="1400" b="0" i="0">
                <a:solidFill>
                  <a:srgbClr val="045C75"/>
                </a:solidFill>
                <a:latin typeface="Arial Unicode MS" pitchFamily="34" charset="-128"/>
              </a:rPr>
              <a:pPr algn="r"/>
              <a:t>107</a:t>
            </a:fld>
            <a:endParaRPr lang="en-US" sz="1400" b="0" i="0">
              <a:solidFill>
                <a:srgbClr val="045C75"/>
              </a:solidFill>
              <a:latin typeface="Arial Unicode MS" pitchFamily="34" charset="-128"/>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idx="4294967295"/>
          </p:nvPr>
        </p:nvSpPr>
        <p:spPr>
          <a:xfrm>
            <a:off x="457200" y="1560513"/>
            <a:ext cx="8229600" cy="754062"/>
          </a:xfrm>
        </p:spPr>
        <p:txBody>
          <a:bodyPr lIns="0" rIns="0" bIns="0" anchor="b"/>
          <a:lstStyle/>
          <a:p>
            <a:r>
              <a:rPr lang="en-US" b="1" smtClean="0">
                <a:solidFill>
                  <a:schemeClr val="accent2"/>
                </a:solidFill>
              </a:rPr>
              <a:t>More to do:</a:t>
            </a:r>
          </a:p>
        </p:txBody>
      </p:sp>
      <p:sp>
        <p:nvSpPr>
          <p:cNvPr id="218114" name="Content Placeholder 2"/>
          <p:cNvSpPr>
            <a:spLocks noGrp="1"/>
          </p:cNvSpPr>
          <p:nvPr>
            <p:ph idx="4294967295"/>
          </p:nvPr>
        </p:nvSpPr>
        <p:spPr>
          <a:xfrm>
            <a:off x="457200" y="2444750"/>
            <a:ext cx="8229600" cy="3173413"/>
          </a:xfrm>
        </p:spPr>
        <p:txBody>
          <a:bodyPr/>
          <a:lstStyle/>
          <a:p>
            <a:pPr marL="465138" indent="-465138">
              <a:buFont typeface="Wingdings" pitchFamily="2" charset="2"/>
              <a:buChar char="Ø"/>
            </a:pPr>
            <a:r>
              <a:rPr lang="en-US" sz="4100" smtClean="0"/>
              <a:t>Learn the CRA (Charles River Associates) models</a:t>
            </a:r>
          </a:p>
          <a:p>
            <a:pPr marL="465138" indent="-465138">
              <a:buFont typeface="Wingdings" pitchFamily="2" charset="2"/>
              <a:buChar char="Ø"/>
            </a:pPr>
            <a:r>
              <a:rPr lang="en-US" sz="4100" smtClean="0"/>
              <a:t>Next meeting:  Sept 30 – October 1</a:t>
            </a:r>
          </a:p>
          <a:p>
            <a:pPr marL="465138" indent="-465138"/>
            <a:endParaRPr lang="en-US" sz="3700" smtClean="0"/>
          </a:p>
        </p:txBody>
      </p:sp>
      <p:sp>
        <p:nvSpPr>
          <p:cNvPr id="218115" name="Slide Number Placeholder 3"/>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fld id="{118F423C-77B6-46EE-A2CE-DB333F695AC6}" type="slidenum">
              <a:rPr lang="en-US" sz="1400" b="0" i="0">
                <a:solidFill>
                  <a:srgbClr val="045C75"/>
                </a:solidFill>
                <a:latin typeface="Arial Unicode MS" pitchFamily="34" charset="-128"/>
              </a:rPr>
              <a:pPr algn="r"/>
              <a:t>108</a:t>
            </a:fld>
            <a:endParaRPr lang="en-US" sz="1400" b="0" i="0">
              <a:solidFill>
                <a:srgbClr val="045C75"/>
              </a:solidFill>
              <a:latin typeface="Arial Unicode MS" pitchFamily="34" charset="-128"/>
            </a:endParaRPr>
          </a:p>
        </p:txBody>
      </p:sp>
      <p:pic>
        <p:nvPicPr>
          <p:cNvPr id="218116" name="Picture 5" descr="press-release"/>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BB4C5710-1016-4DF7-9B4D-528923818B78}" type="slidenum">
              <a:rPr lang="en-US" sz="1400" b="0" i="0"/>
              <a:pPr algn="r"/>
              <a:t>109</a:t>
            </a:fld>
            <a:endParaRPr lang="en-US" sz="1400" b="0" i="0"/>
          </a:p>
        </p:txBody>
      </p:sp>
      <p:sp>
        <p:nvSpPr>
          <p:cNvPr id="219138"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219139"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219140"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219141"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9E76BEB8-EB95-458F-AF4D-CDB55C5575EA}" type="slidenum">
              <a:rPr lang="en-US" sz="1400" b="0" i="0"/>
              <a:pPr algn="r"/>
              <a:t>110</a:t>
            </a:fld>
            <a:endParaRPr lang="en-US" sz="1400" b="0" i="0"/>
          </a:p>
        </p:txBody>
      </p:sp>
      <p:sp>
        <p:nvSpPr>
          <p:cNvPr id="221186" name="Slide Number Placeholder 4"/>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678FD0C-8ADD-47E7-8917-9BBF3E085022}" type="slidenum">
              <a:rPr lang="en-US" sz="1400" b="0" i="0"/>
              <a:pPr algn="r"/>
              <a:t>110</a:t>
            </a:fld>
            <a:endParaRPr lang="en-US" sz="1400" b="0" i="0"/>
          </a:p>
        </p:txBody>
      </p:sp>
      <p:sp>
        <p:nvSpPr>
          <p:cNvPr id="221187" name="Rectangle 2"/>
          <p:cNvSpPr>
            <a:spLocks noGrp="1" noChangeArrowheads="1"/>
          </p:cNvSpPr>
          <p:nvPr>
            <p:ph type="title" idx="4294967295"/>
          </p:nvPr>
        </p:nvSpPr>
        <p:spPr>
          <a:xfrm>
            <a:off x="381000" y="1752600"/>
            <a:ext cx="8382000" cy="1471613"/>
          </a:xfrm>
        </p:spPr>
        <p:txBody>
          <a:bodyPr lIns="90000" tIns="46800" rIns="90000" bIns="46800">
            <a:spAutoFit/>
          </a:bodyPr>
          <a:lstStyle/>
          <a:p>
            <a:pPr defTabSz="457200" eaLnBrk="1" hangingPunct="1">
              <a:buClr>
                <a:srgbClr val="00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000" smtClean="0">
                <a:solidFill>
                  <a:srgbClr val="000000"/>
                </a:solidFill>
                <a:cs typeface="Lucida Sans Unicode" pitchFamily="34" charset="0"/>
              </a:rPr>
              <a:t/>
            </a:r>
            <a:br>
              <a:rPr lang="en-GB" sz="4000" smtClean="0">
                <a:solidFill>
                  <a:srgbClr val="000000"/>
                </a:solidFill>
                <a:cs typeface="Lucida Sans Unicode" pitchFamily="34" charset="0"/>
              </a:rPr>
            </a:br>
            <a:endParaRPr lang="en-GB" sz="4000" smtClean="0">
              <a:solidFill>
                <a:srgbClr val="000000"/>
              </a:solidFill>
              <a:cs typeface="Lucida Sans Unicode" pitchFamily="34" charset="0"/>
            </a:endParaRPr>
          </a:p>
        </p:txBody>
      </p:sp>
      <p:sp>
        <p:nvSpPr>
          <p:cNvPr id="221188" name="Rectangle 3"/>
          <p:cNvSpPr>
            <a:spLocks noGrp="1" noChangeArrowheads="1"/>
          </p:cNvSpPr>
          <p:nvPr>
            <p:ph type="subTitle" idx="4294967295"/>
          </p:nvPr>
        </p:nvSpPr>
        <p:spPr>
          <a:xfrm>
            <a:off x="1066800" y="3962400"/>
            <a:ext cx="7010400" cy="1747838"/>
          </a:xfrm>
        </p:spPr>
        <p:txBody>
          <a:bodyPr lIns="90000" tIns="46800" rIns="90000" bIns="46800">
            <a:spAutoFit/>
          </a:bodyPr>
          <a:lstStyle/>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b="1" smtClean="0"/>
          </a:p>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smtClean="0"/>
              <a:t>Rich Wodyka</a:t>
            </a:r>
          </a:p>
          <a:p>
            <a:pPr marL="0" indent="0" algn="ctr" defTabSz="457200" eaLnBrk="1" hangingPunct="1">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smtClean="0"/>
              <a:t>ITP</a:t>
            </a:r>
          </a:p>
        </p:txBody>
      </p:sp>
      <p:pic>
        <p:nvPicPr>
          <p:cNvPr id="221189" name="Picture 4"/>
          <p:cNvPicPr>
            <a:picLocks noChangeAspect="1" noChangeArrowheads="1"/>
          </p:cNvPicPr>
          <p:nvPr/>
        </p:nvPicPr>
        <p:blipFill>
          <a:blip r:embed="rId3">
            <a:lum contrast="6000"/>
          </a:blip>
          <a:srcRect/>
          <a:stretch>
            <a:fillRect/>
          </a:stretch>
        </p:blipFill>
        <p:spPr bwMode="auto">
          <a:xfrm>
            <a:off x="0" y="0"/>
            <a:ext cx="9144000" cy="1447800"/>
          </a:xfrm>
          <a:prstGeom prst="rect">
            <a:avLst/>
          </a:prstGeom>
          <a:noFill/>
          <a:ln w="9525">
            <a:noFill/>
            <a:round/>
            <a:headEnd/>
            <a:tailEnd/>
          </a:ln>
        </p:spPr>
      </p:pic>
      <p:sp>
        <p:nvSpPr>
          <p:cNvPr id="221190" name="Rectangle 5"/>
          <p:cNvSpPr>
            <a:spLocks noChangeArrowheads="1"/>
          </p:cNvSpPr>
          <p:nvPr/>
        </p:nvSpPr>
        <p:spPr bwMode="auto">
          <a:xfrm>
            <a:off x="381000" y="1828800"/>
            <a:ext cx="8261350" cy="1754188"/>
          </a:xfrm>
          <a:prstGeom prst="rect">
            <a:avLst/>
          </a:prstGeom>
          <a:solidFill>
            <a:srgbClr val="CCFFCC"/>
          </a:solidFill>
          <a:ln w="9360">
            <a:solidFill>
              <a:srgbClr val="000000"/>
            </a:solidFill>
            <a:miter lim="800000"/>
            <a:headEnd/>
            <a:tailEnd/>
          </a:ln>
        </p:spPr>
        <p:txBody>
          <a:bodyPr lIns="90000" tIns="46800" rIns="90000" bIns="46800" anchor="ctr"/>
          <a:lstStyle/>
          <a:p>
            <a:pPr algn="ct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i="0"/>
              <a:t>2010 TAG Work Plan Review </a:t>
            </a:r>
            <a:endParaRPr lang="en-GB" sz="4400" i="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91F5DCB1-123C-48C9-A84A-CC12F1693E04}" type="slidenum">
              <a:rPr lang="en-US" sz="1400" b="0" i="0"/>
              <a:pPr algn="r"/>
              <a:t>111</a:t>
            </a:fld>
            <a:endParaRPr lang="en-US" sz="1400" b="0" i="0"/>
          </a:p>
        </p:txBody>
      </p:sp>
      <p:grpSp>
        <p:nvGrpSpPr>
          <p:cNvPr id="223234" name="Group 2"/>
          <p:cNvGrpSpPr>
            <a:grpSpLocks/>
          </p:cNvGrpSpPr>
          <p:nvPr/>
        </p:nvGrpSpPr>
        <p:grpSpPr bwMode="auto">
          <a:xfrm>
            <a:off x="457200" y="6172200"/>
            <a:ext cx="8228013" cy="382588"/>
            <a:chOff x="288" y="3888"/>
            <a:chExt cx="5183" cy="241"/>
          </a:xfrm>
        </p:grpSpPr>
        <p:sp>
          <p:nvSpPr>
            <p:cNvPr id="223268" name="Line 3"/>
            <p:cNvSpPr>
              <a:spLocks noChangeShapeType="1"/>
            </p:cNvSpPr>
            <p:nvPr/>
          </p:nvSpPr>
          <p:spPr bwMode="auto">
            <a:xfrm>
              <a:off x="288" y="3936"/>
              <a:ext cx="5184" cy="1"/>
            </a:xfrm>
            <a:prstGeom prst="line">
              <a:avLst/>
            </a:prstGeom>
            <a:noFill/>
            <a:ln w="38160">
              <a:solidFill>
                <a:srgbClr val="000000"/>
              </a:solidFill>
              <a:miter lim="800000"/>
              <a:headEnd/>
              <a:tailEnd/>
            </a:ln>
          </p:spPr>
          <p:txBody>
            <a:bodyPr/>
            <a:lstStyle/>
            <a:p>
              <a:endParaRPr lang="en-US"/>
            </a:p>
          </p:txBody>
        </p:sp>
        <p:sp>
          <p:nvSpPr>
            <p:cNvPr id="223269" name="Line 4"/>
            <p:cNvSpPr>
              <a:spLocks noChangeShapeType="1"/>
            </p:cNvSpPr>
            <p:nvPr/>
          </p:nvSpPr>
          <p:spPr bwMode="auto">
            <a:xfrm>
              <a:off x="288" y="3888"/>
              <a:ext cx="1" cy="96"/>
            </a:xfrm>
            <a:prstGeom prst="line">
              <a:avLst/>
            </a:prstGeom>
            <a:noFill/>
            <a:ln w="38160">
              <a:solidFill>
                <a:srgbClr val="000000"/>
              </a:solidFill>
              <a:miter lim="800000"/>
              <a:headEnd/>
              <a:tailEnd/>
            </a:ln>
          </p:spPr>
          <p:txBody>
            <a:bodyPr/>
            <a:lstStyle/>
            <a:p>
              <a:endParaRPr lang="en-US"/>
            </a:p>
          </p:txBody>
        </p:sp>
        <p:sp>
          <p:nvSpPr>
            <p:cNvPr id="223270" name="Line 5"/>
            <p:cNvSpPr>
              <a:spLocks noChangeShapeType="1"/>
            </p:cNvSpPr>
            <p:nvPr/>
          </p:nvSpPr>
          <p:spPr bwMode="auto">
            <a:xfrm>
              <a:off x="5472" y="3888"/>
              <a:ext cx="1" cy="96"/>
            </a:xfrm>
            <a:prstGeom prst="line">
              <a:avLst/>
            </a:prstGeom>
            <a:noFill/>
            <a:ln w="38160">
              <a:solidFill>
                <a:srgbClr val="000000"/>
              </a:solidFill>
              <a:miter lim="800000"/>
              <a:headEnd/>
              <a:tailEnd/>
            </a:ln>
          </p:spPr>
          <p:txBody>
            <a:bodyPr/>
            <a:lstStyle/>
            <a:p>
              <a:endParaRPr lang="en-US"/>
            </a:p>
          </p:txBody>
        </p:sp>
        <p:sp>
          <p:nvSpPr>
            <p:cNvPr id="223271" name="Line 6"/>
            <p:cNvSpPr>
              <a:spLocks noChangeShapeType="1"/>
            </p:cNvSpPr>
            <p:nvPr/>
          </p:nvSpPr>
          <p:spPr bwMode="auto">
            <a:xfrm>
              <a:off x="2880" y="3888"/>
              <a:ext cx="1" cy="96"/>
            </a:xfrm>
            <a:prstGeom prst="line">
              <a:avLst/>
            </a:prstGeom>
            <a:noFill/>
            <a:ln w="38160">
              <a:solidFill>
                <a:srgbClr val="000000"/>
              </a:solidFill>
              <a:miter lim="800000"/>
              <a:headEnd/>
              <a:tailEnd/>
            </a:ln>
          </p:spPr>
          <p:txBody>
            <a:bodyPr/>
            <a:lstStyle/>
            <a:p>
              <a:endParaRPr lang="en-US"/>
            </a:p>
          </p:txBody>
        </p:sp>
        <p:sp>
          <p:nvSpPr>
            <p:cNvPr id="223272" name="Line 7"/>
            <p:cNvSpPr>
              <a:spLocks noChangeShapeType="1"/>
            </p:cNvSpPr>
            <p:nvPr/>
          </p:nvSpPr>
          <p:spPr bwMode="auto">
            <a:xfrm>
              <a:off x="1584" y="3888"/>
              <a:ext cx="1" cy="96"/>
            </a:xfrm>
            <a:prstGeom prst="line">
              <a:avLst/>
            </a:prstGeom>
            <a:noFill/>
            <a:ln w="38160">
              <a:solidFill>
                <a:srgbClr val="000000"/>
              </a:solidFill>
              <a:miter lim="800000"/>
              <a:headEnd/>
              <a:tailEnd/>
            </a:ln>
          </p:spPr>
          <p:txBody>
            <a:bodyPr/>
            <a:lstStyle/>
            <a:p>
              <a:endParaRPr lang="en-US"/>
            </a:p>
          </p:txBody>
        </p:sp>
        <p:sp>
          <p:nvSpPr>
            <p:cNvPr id="223273" name="Line 8"/>
            <p:cNvSpPr>
              <a:spLocks noChangeShapeType="1"/>
            </p:cNvSpPr>
            <p:nvPr/>
          </p:nvSpPr>
          <p:spPr bwMode="auto">
            <a:xfrm>
              <a:off x="4176" y="3888"/>
              <a:ext cx="1" cy="96"/>
            </a:xfrm>
            <a:prstGeom prst="line">
              <a:avLst/>
            </a:prstGeom>
            <a:noFill/>
            <a:ln w="38160">
              <a:solidFill>
                <a:srgbClr val="000000"/>
              </a:solidFill>
              <a:miter lim="800000"/>
              <a:headEnd/>
              <a:tailEnd/>
            </a:ln>
          </p:spPr>
          <p:txBody>
            <a:bodyPr/>
            <a:lstStyle/>
            <a:p>
              <a:endParaRPr lang="en-US"/>
            </a:p>
          </p:txBody>
        </p:sp>
        <p:sp>
          <p:nvSpPr>
            <p:cNvPr id="223274" name="Text Box 9"/>
            <p:cNvSpPr txBox="1">
              <a:spLocks noChangeArrowheads="1"/>
            </p:cNvSpPr>
            <p:nvPr/>
          </p:nvSpPr>
          <p:spPr bwMode="auto">
            <a:xfrm>
              <a:off x="288" y="3936"/>
              <a:ext cx="5184"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1</a:t>
              </a:r>
              <a:r>
                <a:rPr lang="en-GB" sz="1400" i="0" baseline="30000">
                  <a:solidFill>
                    <a:srgbClr val="000000"/>
                  </a:solidFill>
                  <a:cs typeface="Lucida Sans Unicode" pitchFamily="34" charset="0"/>
                </a:rPr>
                <a:t>st</a:t>
              </a:r>
              <a:r>
                <a:rPr lang="en-GB" sz="1400" i="0">
                  <a:solidFill>
                    <a:srgbClr val="000000"/>
                  </a:solidFill>
                  <a:cs typeface="Lucida Sans Unicode" pitchFamily="34" charset="0"/>
                </a:rPr>
                <a:t> Quarter	           2</a:t>
              </a:r>
              <a:r>
                <a:rPr lang="en-GB" sz="1400" i="0" baseline="30000">
                  <a:solidFill>
                    <a:srgbClr val="000000"/>
                  </a:solidFill>
                  <a:cs typeface="Lucida Sans Unicode" pitchFamily="34" charset="0"/>
                </a:rPr>
                <a:t>nd</a:t>
              </a:r>
              <a:r>
                <a:rPr lang="en-GB" sz="1400" i="0">
                  <a:solidFill>
                    <a:srgbClr val="000000"/>
                  </a:solidFill>
                  <a:cs typeface="Lucida Sans Unicode" pitchFamily="34" charset="0"/>
                </a:rPr>
                <a:t> Quarter		3</a:t>
              </a:r>
              <a:r>
                <a:rPr lang="en-GB" sz="1400" i="0" baseline="30000">
                  <a:solidFill>
                    <a:srgbClr val="000000"/>
                  </a:solidFill>
                  <a:cs typeface="Lucida Sans Unicode" pitchFamily="34" charset="0"/>
                </a:rPr>
                <a:t>rd</a:t>
              </a:r>
              <a:r>
                <a:rPr lang="en-GB" sz="1400" i="0">
                  <a:solidFill>
                    <a:srgbClr val="000000"/>
                  </a:solidFill>
                  <a:cs typeface="Lucida Sans Unicode" pitchFamily="34" charset="0"/>
                </a:rPr>
                <a:t> Quarter		 4</a:t>
              </a:r>
              <a:r>
                <a:rPr lang="en-GB" sz="1400" i="0" baseline="30000">
                  <a:solidFill>
                    <a:srgbClr val="000000"/>
                  </a:solidFill>
                  <a:cs typeface="Lucida Sans Unicode" pitchFamily="34" charset="0"/>
                </a:rPr>
                <a:t>th</a:t>
              </a:r>
              <a:r>
                <a:rPr lang="en-GB" sz="1400" i="0">
                  <a:solidFill>
                    <a:srgbClr val="000000"/>
                  </a:solidFill>
                  <a:cs typeface="Lucida Sans Unicode" pitchFamily="34" charset="0"/>
                </a:rPr>
                <a:t> Quarter</a:t>
              </a:r>
            </a:p>
          </p:txBody>
        </p:sp>
      </p:grpSp>
      <p:grpSp>
        <p:nvGrpSpPr>
          <p:cNvPr id="223235" name="Group 10"/>
          <p:cNvGrpSpPr>
            <a:grpSpLocks/>
          </p:cNvGrpSpPr>
          <p:nvPr/>
        </p:nvGrpSpPr>
        <p:grpSpPr bwMode="auto">
          <a:xfrm>
            <a:off x="1371600" y="2819400"/>
            <a:ext cx="5713413" cy="366713"/>
            <a:chOff x="864" y="1776"/>
            <a:chExt cx="3599" cy="231"/>
          </a:xfrm>
        </p:grpSpPr>
        <p:sp>
          <p:nvSpPr>
            <p:cNvPr id="223264" name="Rectangle 11"/>
            <p:cNvSpPr>
              <a:spLocks noChangeArrowheads="1"/>
            </p:cNvSpPr>
            <p:nvPr/>
          </p:nvSpPr>
          <p:spPr bwMode="auto">
            <a:xfrm>
              <a:off x="1008" y="1785"/>
              <a:ext cx="3240" cy="192"/>
            </a:xfrm>
            <a:prstGeom prst="rect">
              <a:avLst/>
            </a:prstGeom>
            <a:solidFill>
              <a:srgbClr val="FF9966"/>
            </a:solidFill>
            <a:ln w="9360">
              <a:solidFill>
                <a:srgbClr val="000000"/>
              </a:solidFill>
              <a:miter lim="800000"/>
              <a:headEnd/>
              <a:tailEnd/>
            </a:ln>
          </p:spPr>
          <p:txBody>
            <a:bodyPr wrap="none" anchor="ctr"/>
            <a:lstStyle/>
            <a:p>
              <a:endParaRPr lang="en-US" i="0"/>
            </a:p>
          </p:txBody>
        </p:sp>
        <p:sp>
          <p:nvSpPr>
            <p:cNvPr id="223265" name="Oval 12"/>
            <p:cNvSpPr>
              <a:spLocks noChangeArrowheads="1"/>
            </p:cNvSpPr>
            <p:nvPr/>
          </p:nvSpPr>
          <p:spPr bwMode="auto">
            <a:xfrm>
              <a:off x="864" y="1785"/>
              <a:ext cx="216" cy="192"/>
            </a:xfrm>
            <a:prstGeom prst="ellipse">
              <a:avLst/>
            </a:prstGeom>
            <a:solidFill>
              <a:srgbClr val="FF9966"/>
            </a:solidFill>
            <a:ln w="9360">
              <a:solidFill>
                <a:srgbClr val="000000"/>
              </a:solidFill>
              <a:miter lim="800000"/>
              <a:headEnd/>
              <a:tailEnd/>
            </a:ln>
          </p:spPr>
          <p:txBody>
            <a:bodyPr wrap="none" anchor="ctr"/>
            <a:lstStyle/>
            <a:p>
              <a:endParaRPr lang="en-US" i="0"/>
            </a:p>
          </p:txBody>
        </p:sp>
        <p:sp>
          <p:nvSpPr>
            <p:cNvPr id="223266" name="Oval 13"/>
            <p:cNvSpPr>
              <a:spLocks noChangeArrowheads="1"/>
            </p:cNvSpPr>
            <p:nvPr/>
          </p:nvSpPr>
          <p:spPr bwMode="auto">
            <a:xfrm>
              <a:off x="4176" y="1785"/>
              <a:ext cx="216" cy="192"/>
            </a:xfrm>
            <a:prstGeom prst="ellipse">
              <a:avLst/>
            </a:prstGeom>
            <a:solidFill>
              <a:srgbClr val="FF9966"/>
            </a:solidFill>
            <a:ln w="9360">
              <a:solidFill>
                <a:srgbClr val="000000"/>
              </a:solidFill>
              <a:miter lim="800000"/>
              <a:headEnd/>
              <a:tailEnd/>
            </a:ln>
          </p:spPr>
          <p:txBody>
            <a:bodyPr wrap="none" anchor="ctr"/>
            <a:lstStyle/>
            <a:p>
              <a:endParaRPr lang="en-US" i="0"/>
            </a:p>
          </p:txBody>
        </p:sp>
        <p:sp>
          <p:nvSpPr>
            <p:cNvPr id="223267" name="Text Box 14"/>
            <p:cNvSpPr txBox="1">
              <a:spLocks noChangeArrowheads="1"/>
            </p:cNvSpPr>
            <p:nvPr/>
          </p:nvSpPr>
          <p:spPr bwMode="auto">
            <a:xfrm>
              <a:off x="1152" y="1776"/>
              <a:ext cx="3312" cy="232"/>
            </a:xfrm>
            <a:prstGeom prst="rect">
              <a:avLst/>
            </a:prstGeom>
            <a:noFill/>
            <a:ln w="9525">
              <a:noFill/>
              <a:round/>
              <a:headEnd/>
              <a:tailEnd/>
            </a:ln>
          </p:spPr>
          <p:txBody>
            <a:bodyPr lIns="90000" tIns="46800" rIns="90000" bIns="46800">
              <a:spAutoFit/>
            </a:bodyPr>
            <a:lstStyle/>
            <a:p>
              <a:pPr defTabSz="457200">
                <a:spcBef>
                  <a:spcPts val="1125"/>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i="0">
                  <a:solidFill>
                    <a:srgbClr val="000000"/>
                  </a:solidFill>
                  <a:cs typeface="Lucida Sans Unicode" pitchFamily="34" charset="0"/>
                </a:rPr>
                <a:t>Enhanced Access Planning Process</a:t>
              </a:r>
            </a:p>
          </p:txBody>
        </p:sp>
      </p:grpSp>
      <p:sp>
        <p:nvSpPr>
          <p:cNvPr id="223236" name="Rectangle 15"/>
          <p:cNvSpPr>
            <a:spLocks noChangeArrowheads="1"/>
          </p:cNvSpPr>
          <p:nvPr/>
        </p:nvSpPr>
        <p:spPr bwMode="auto">
          <a:xfrm>
            <a:off x="4962525" y="4495800"/>
            <a:ext cx="3638550" cy="304800"/>
          </a:xfrm>
          <a:prstGeom prst="rect">
            <a:avLst/>
          </a:prstGeom>
          <a:solidFill>
            <a:srgbClr val="FF9999"/>
          </a:solidFill>
          <a:ln w="9360">
            <a:solidFill>
              <a:srgbClr val="000000"/>
            </a:solidFill>
            <a:miter lim="800000"/>
            <a:headEnd/>
            <a:tailEnd/>
          </a:ln>
        </p:spPr>
        <p:txBody>
          <a:bodyPr wrap="none" anchor="ctr"/>
          <a:lstStyle/>
          <a:p>
            <a:endParaRPr lang="en-US" i="0"/>
          </a:p>
        </p:txBody>
      </p:sp>
      <p:sp>
        <p:nvSpPr>
          <p:cNvPr id="223237" name="Oval 16"/>
          <p:cNvSpPr>
            <a:spLocks noChangeArrowheads="1"/>
          </p:cNvSpPr>
          <p:nvPr/>
        </p:nvSpPr>
        <p:spPr bwMode="auto">
          <a:xfrm>
            <a:off x="4800600" y="4495800"/>
            <a:ext cx="242888" cy="304800"/>
          </a:xfrm>
          <a:prstGeom prst="ellipse">
            <a:avLst/>
          </a:prstGeom>
          <a:solidFill>
            <a:srgbClr val="FF9999"/>
          </a:solidFill>
          <a:ln w="9360">
            <a:solidFill>
              <a:srgbClr val="000000"/>
            </a:solidFill>
            <a:miter lim="800000"/>
            <a:headEnd/>
            <a:tailEnd/>
          </a:ln>
        </p:spPr>
        <p:txBody>
          <a:bodyPr wrap="none" anchor="ctr"/>
          <a:lstStyle/>
          <a:p>
            <a:endParaRPr lang="en-US" i="0"/>
          </a:p>
        </p:txBody>
      </p:sp>
      <p:sp>
        <p:nvSpPr>
          <p:cNvPr id="223238" name="Oval 17"/>
          <p:cNvSpPr>
            <a:spLocks noChangeArrowheads="1"/>
          </p:cNvSpPr>
          <p:nvPr/>
        </p:nvSpPr>
        <p:spPr bwMode="auto">
          <a:xfrm>
            <a:off x="8520113" y="4495800"/>
            <a:ext cx="242887" cy="304800"/>
          </a:xfrm>
          <a:prstGeom prst="ellipse">
            <a:avLst/>
          </a:prstGeom>
          <a:solidFill>
            <a:srgbClr val="FF9999"/>
          </a:solidFill>
          <a:ln w="9360">
            <a:solidFill>
              <a:srgbClr val="000000"/>
            </a:solidFill>
            <a:miter lim="800000"/>
            <a:headEnd/>
            <a:tailEnd/>
          </a:ln>
        </p:spPr>
        <p:txBody>
          <a:bodyPr wrap="none" anchor="ctr"/>
          <a:lstStyle/>
          <a:p>
            <a:endParaRPr lang="en-US" i="0"/>
          </a:p>
        </p:txBody>
      </p:sp>
      <p:sp>
        <p:nvSpPr>
          <p:cNvPr id="223239" name="Text Box 18"/>
          <p:cNvSpPr txBox="1">
            <a:spLocks noChangeArrowheads="1"/>
          </p:cNvSpPr>
          <p:nvPr/>
        </p:nvSpPr>
        <p:spPr bwMode="auto">
          <a:xfrm>
            <a:off x="4967288" y="4495800"/>
            <a:ext cx="3719512" cy="368300"/>
          </a:xfrm>
          <a:prstGeom prst="rect">
            <a:avLst/>
          </a:prstGeom>
          <a:noFill/>
          <a:ln w="9525">
            <a:noFill/>
            <a:round/>
            <a:headEnd/>
            <a:tailEnd/>
          </a:ln>
        </p:spPr>
        <p:txBody>
          <a:bodyPr lIns="90000" tIns="46800" rIns="90000" bIns="46800">
            <a:spAutoFit/>
          </a:bodyPr>
          <a:lstStyle/>
          <a:p>
            <a:pPr defTabSz="457200">
              <a:spcBef>
                <a:spcPts val="1125"/>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i="0">
                <a:solidFill>
                  <a:srgbClr val="000000"/>
                </a:solidFill>
                <a:cs typeface="Lucida Sans Unicode" pitchFamily="34" charset="0"/>
              </a:rPr>
              <a:t>Coordinated Plan Development</a:t>
            </a:r>
          </a:p>
        </p:txBody>
      </p:sp>
      <p:pic>
        <p:nvPicPr>
          <p:cNvPr id="223240" name="Picture 19"/>
          <p:cNvPicPr>
            <a:picLocks noChangeAspect="1" noChangeArrowheads="1"/>
          </p:cNvPicPr>
          <p:nvPr/>
        </p:nvPicPr>
        <p:blipFill>
          <a:blip r:embed="rId3">
            <a:lum contrast="6000"/>
          </a:blip>
          <a:srcRect/>
          <a:stretch>
            <a:fillRect/>
          </a:stretch>
        </p:blipFill>
        <p:spPr bwMode="auto">
          <a:xfrm>
            <a:off x="0" y="0"/>
            <a:ext cx="9144000" cy="1371600"/>
          </a:xfrm>
          <a:prstGeom prst="rect">
            <a:avLst/>
          </a:prstGeom>
          <a:noFill/>
          <a:ln w="9525">
            <a:noFill/>
            <a:round/>
            <a:headEnd/>
            <a:tailEnd/>
          </a:ln>
        </p:spPr>
      </p:pic>
      <p:grpSp>
        <p:nvGrpSpPr>
          <p:cNvPr id="223241" name="Group 20"/>
          <p:cNvGrpSpPr>
            <a:grpSpLocks/>
          </p:cNvGrpSpPr>
          <p:nvPr/>
        </p:nvGrpSpPr>
        <p:grpSpPr bwMode="auto">
          <a:xfrm>
            <a:off x="457200" y="1600200"/>
            <a:ext cx="6704013" cy="1068388"/>
            <a:chOff x="288" y="1008"/>
            <a:chExt cx="4223" cy="673"/>
          </a:xfrm>
        </p:grpSpPr>
        <p:sp>
          <p:nvSpPr>
            <p:cNvPr id="223261" name="Text Box 21"/>
            <p:cNvSpPr txBox="1">
              <a:spLocks noChangeArrowheads="1"/>
            </p:cNvSpPr>
            <p:nvPr/>
          </p:nvSpPr>
          <p:spPr bwMode="auto">
            <a:xfrm>
              <a:off x="912" y="1248"/>
              <a:ext cx="3600"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Perform analysis, identify problems, and develop solutions </a:t>
              </a:r>
            </a:p>
          </p:txBody>
        </p:sp>
        <p:sp>
          <p:nvSpPr>
            <p:cNvPr id="223262" name="Text Box 22"/>
            <p:cNvSpPr txBox="1">
              <a:spLocks noChangeArrowheads="1"/>
            </p:cNvSpPr>
            <p:nvPr/>
          </p:nvSpPr>
          <p:spPr bwMode="auto">
            <a:xfrm>
              <a:off x="1488" y="1488"/>
              <a:ext cx="2544"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000000"/>
                  </a:solidFill>
                  <a:cs typeface="Lucida Sans Unicode" pitchFamily="34" charset="0"/>
                </a:rPr>
                <a:t> Review Reliability Study Results </a:t>
              </a:r>
            </a:p>
          </p:txBody>
        </p:sp>
        <p:sp>
          <p:nvSpPr>
            <p:cNvPr id="223263" name="Text Box 23"/>
            <p:cNvSpPr txBox="1">
              <a:spLocks noChangeArrowheads="1"/>
            </p:cNvSpPr>
            <p:nvPr/>
          </p:nvSpPr>
          <p:spPr bwMode="auto">
            <a:xfrm>
              <a:off x="288" y="1008"/>
              <a:ext cx="4128"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Evaluate current reliability problems and transmission upgrade plans</a:t>
              </a:r>
            </a:p>
          </p:txBody>
        </p:sp>
      </p:grpSp>
      <p:grpSp>
        <p:nvGrpSpPr>
          <p:cNvPr id="223242" name="Group 24"/>
          <p:cNvGrpSpPr>
            <a:grpSpLocks/>
          </p:cNvGrpSpPr>
          <p:nvPr/>
        </p:nvGrpSpPr>
        <p:grpSpPr bwMode="auto">
          <a:xfrm>
            <a:off x="1600200" y="3200400"/>
            <a:ext cx="7085013" cy="1144588"/>
            <a:chOff x="1008" y="2016"/>
            <a:chExt cx="4463" cy="721"/>
          </a:xfrm>
        </p:grpSpPr>
        <p:sp>
          <p:nvSpPr>
            <p:cNvPr id="223258" name="Text Box 25"/>
            <p:cNvSpPr txBox="1">
              <a:spLocks noChangeArrowheads="1"/>
            </p:cNvSpPr>
            <p:nvPr/>
          </p:nvSpPr>
          <p:spPr bwMode="auto">
            <a:xfrm>
              <a:off x="1008" y="2016"/>
              <a:ext cx="3552"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000000"/>
                  </a:solidFill>
                  <a:cs typeface="Lucida Sans Unicode" pitchFamily="34" charset="0"/>
                </a:rPr>
                <a:t> Propose and select enhanced access scenarios and interface</a:t>
              </a:r>
            </a:p>
          </p:txBody>
        </p:sp>
        <p:sp>
          <p:nvSpPr>
            <p:cNvPr id="223259" name="Text Box 26"/>
            <p:cNvSpPr txBox="1">
              <a:spLocks noChangeArrowheads="1"/>
            </p:cNvSpPr>
            <p:nvPr/>
          </p:nvSpPr>
          <p:spPr bwMode="auto">
            <a:xfrm>
              <a:off x="1872" y="2256"/>
              <a:ext cx="3600"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Perform analysis, identify problems, and develop solutions </a:t>
              </a:r>
            </a:p>
          </p:txBody>
        </p:sp>
        <p:sp>
          <p:nvSpPr>
            <p:cNvPr id="223260" name="Text Box 27"/>
            <p:cNvSpPr txBox="1">
              <a:spLocks noChangeArrowheads="1"/>
            </p:cNvSpPr>
            <p:nvPr/>
          </p:nvSpPr>
          <p:spPr bwMode="auto">
            <a:xfrm>
              <a:off x="2352" y="2544"/>
              <a:ext cx="2544"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000000"/>
                  </a:solidFill>
                  <a:cs typeface="Lucida Sans Unicode" pitchFamily="34" charset="0"/>
                </a:rPr>
                <a:t> Review Enhanced Access Study Results </a:t>
              </a:r>
            </a:p>
          </p:txBody>
        </p:sp>
      </p:grpSp>
      <p:grpSp>
        <p:nvGrpSpPr>
          <p:cNvPr id="223243" name="Group 28"/>
          <p:cNvGrpSpPr>
            <a:grpSpLocks/>
          </p:cNvGrpSpPr>
          <p:nvPr/>
        </p:nvGrpSpPr>
        <p:grpSpPr bwMode="auto">
          <a:xfrm>
            <a:off x="457200" y="1219200"/>
            <a:ext cx="4927600" cy="303213"/>
            <a:chOff x="288" y="768"/>
            <a:chExt cx="3104" cy="191"/>
          </a:xfrm>
        </p:grpSpPr>
        <p:sp>
          <p:nvSpPr>
            <p:cNvPr id="223255" name="Rectangle 29"/>
            <p:cNvSpPr>
              <a:spLocks noChangeArrowheads="1"/>
            </p:cNvSpPr>
            <p:nvPr/>
          </p:nvSpPr>
          <p:spPr bwMode="auto">
            <a:xfrm>
              <a:off x="415" y="768"/>
              <a:ext cx="2851" cy="192"/>
            </a:xfrm>
            <a:prstGeom prst="rect">
              <a:avLst/>
            </a:prstGeom>
            <a:solidFill>
              <a:srgbClr val="66FFFF"/>
            </a:solidFill>
            <a:ln w="9360">
              <a:solidFill>
                <a:srgbClr val="000000"/>
              </a:solidFill>
              <a:miter lim="800000"/>
              <a:headEnd/>
              <a:tailEnd/>
            </a:ln>
          </p:spPr>
          <p:txBody>
            <a:bodyPr wrap="none" anchor="ctr"/>
            <a:lstStyle/>
            <a:p>
              <a:endParaRPr lang="en-US" i="0"/>
            </a:p>
          </p:txBody>
        </p:sp>
        <p:sp>
          <p:nvSpPr>
            <p:cNvPr id="223256" name="Oval 30"/>
            <p:cNvSpPr>
              <a:spLocks noChangeArrowheads="1"/>
            </p:cNvSpPr>
            <p:nvPr/>
          </p:nvSpPr>
          <p:spPr bwMode="auto">
            <a:xfrm>
              <a:off x="288" y="768"/>
              <a:ext cx="190" cy="192"/>
            </a:xfrm>
            <a:prstGeom prst="ellipse">
              <a:avLst/>
            </a:prstGeom>
            <a:solidFill>
              <a:srgbClr val="66FFFF"/>
            </a:solidFill>
            <a:ln w="9360">
              <a:solidFill>
                <a:srgbClr val="000000"/>
              </a:solidFill>
              <a:miter lim="800000"/>
              <a:headEnd/>
              <a:tailEnd/>
            </a:ln>
          </p:spPr>
          <p:txBody>
            <a:bodyPr wrap="none" anchor="ctr"/>
            <a:lstStyle/>
            <a:p>
              <a:endParaRPr lang="en-US" i="0"/>
            </a:p>
          </p:txBody>
        </p:sp>
        <p:sp>
          <p:nvSpPr>
            <p:cNvPr id="223257" name="Oval 31"/>
            <p:cNvSpPr>
              <a:spLocks noChangeArrowheads="1"/>
            </p:cNvSpPr>
            <p:nvPr/>
          </p:nvSpPr>
          <p:spPr bwMode="auto">
            <a:xfrm>
              <a:off x="3203" y="768"/>
              <a:ext cx="190" cy="192"/>
            </a:xfrm>
            <a:prstGeom prst="ellipse">
              <a:avLst/>
            </a:prstGeom>
            <a:solidFill>
              <a:srgbClr val="66FFFF"/>
            </a:solidFill>
            <a:ln w="9360">
              <a:solidFill>
                <a:srgbClr val="000000"/>
              </a:solidFill>
              <a:miter lim="800000"/>
              <a:headEnd/>
              <a:tailEnd/>
            </a:ln>
          </p:spPr>
          <p:txBody>
            <a:bodyPr wrap="none" anchor="ctr"/>
            <a:lstStyle/>
            <a:p>
              <a:endParaRPr lang="en-US" i="0"/>
            </a:p>
          </p:txBody>
        </p:sp>
      </p:grpSp>
      <p:sp>
        <p:nvSpPr>
          <p:cNvPr id="223244" name="Text Box 32"/>
          <p:cNvSpPr txBox="1">
            <a:spLocks noChangeArrowheads="1"/>
          </p:cNvSpPr>
          <p:nvPr/>
        </p:nvSpPr>
        <p:spPr bwMode="auto">
          <a:xfrm>
            <a:off x="858838" y="1219200"/>
            <a:ext cx="4627562" cy="368300"/>
          </a:xfrm>
          <a:prstGeom prst="rect">
            <a:avLst/>
          </a:prstGeom>
          <a:noFill/>
          <a:ln w="9525">
            <a:noFill/>
            <a:round/>
            <a:headEnd/>
            <a:tailEnd/>
          </a:ln>
        </p:spPr>
        <p:txBody>
          <a:bodyPr lIns="90000" tIns="46800" rIns="90000" bIns="46800">
            <a:spAutoFit/>
          </a:bodyPr>
          <a:lstStyle/>
          <a:p>
            <a:pPr defTabSz="457200">
              <a:spcBef>
                <a:spcPts val="1125"/>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i="0">
                <a:solidFill>
                  <a:srgbClr val="000000"/>
                </a:solidFill>
                <a:cs typeface="Lucida Sans Unicode" pitchFamily="34" charset="0"/>
              </a:rPr>
              <a:t>Reliability Planning Process</a:t>
            </a:r>
          </a:p>
        </p:txBody>
      </p:sp>
      <p:grpSp>
        <p:nvGrpSpPr>
          <p:cNvPr id="223245" name="Group 33"/>
          <p:cNvGrpSpPr>
            <a:grpSpLocks/>
          </p:cNvGrpSpPr>
          <p:nvPr/>
        </p:nvGrpSpPr>
        <p:grpSpPr bwMode="auto">
          <a:xfrm>
            <a:off x="5105400" y="4876800"/>
            <a:ext cx="4494213" cy="915988"/>
            <a:chOff x="3216" y="3072"/>
            <a:chExt cx="2831" cy="577"/>
          </a:xfrm>
        </p:grpSpPr>
        <p:sp>
          <p:nvSpPr>
            <p:cNvPr id="223252" name="Text Box 34"/>
            <p:cNvSpPr txBox="1">
              <a:spLocks noChangeArrowheads="1"/>
            </p:cNvSpPr>
            <p:nvPr/>
          </p:nvSpPr>
          <p:spPr bwMode="auto">
            <a:xfrm>
              <a:off x="3552" y="3264"/>
              <a:ext cx="2208"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OSC publishes DRAFT Plan</a:t>
              </a:r>
            </a:p>
          </p:txBody>
        </p:sp>
        <p:sp>
          <p:nvSpPr>
            <p:cNvPr id="223253" name="Text Box 35"/>
            <p:cNvSpPr txBox="1">
              <a:spLocks noChangeArrowheads="1"/>
            </p:cNvSpPr>
            <p:nvPr/>
          </p:nvSpPr>
          <p:spPr bwMode="auto">
            <a:xfrm>
              <a:off x="3888" y="3456"/>
              <a:ext cx="2160"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000000"/>
                  </a:solidFill>
                  <a:cs typeface="Lucida Sans Unicode" pitchFamily="34" charset="0"/>
                </a:rPr>
                <a:t> TAG review and comment</a:t>
              </a:r>
            </a:p>
          </p:txBody>
        </p:sp>
        <p:sp>
          <p:nvSpPr>
            <p:cNvPr id="223254" name="Text Box 36"/>
            <p:cNvSpPr txBox="1">
              <a:spLocks noChangeArrowheads="1"/>
            </p:cNvSpPr>
            <p:nvPr/>
          </p:nvSpPr>
          <p:spPr bwMode="auto">
            <a:xfrm>
              <a:off x="3216" y="3072"/>
              <a:ext cx="2544" cy="194"/>
            </a:xfrm>
            <a:prstGeom prst="rect">
              <a:avLst/>
            </a:prstGeom>
            <a:noFill/>
            <a:ln w="9525">
              <a:noFill/>
              <a:round/>
              <a:headEnd/>
              <a:tailEnd/>
            </a:ln>
          </p:spPr>
          <p:txBody>
            <a:bodyPr lIns="90000" tIns="46800" rIns="90000" bIns="46800">
              <a:spAutoFit/>
            </a:bodyPr>
            <a:lstStyle/>
            <a:p>
              <a:pPr defTabSz="457200">
                <a:spcBef>
                  <a:spcPts val="875"/>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b="0" i="0">
                  <a:solidFill>
                    <a:srgbClr val="000000"/>
                  </a:solidFill>
                  <a:cs typeface="Lucida Sans Unicode" pitchFamily="34" charset="0"/>
                </a:rPr>
                <a:t> </a:t>
              </a:r>
              <a:r>
                <a:rPr lang="en-GB" sz="1400" i="0">
                  <a:solidFill>
                    <a:srgbClr val="000000"/>
                  </a:solidFill>
                  <a:cs typeface="Lucida Sans Unicode" pitchFamily="34" charset="0"/>
                </a:rPr>
                <a:t>Combine Reliability and Enhanced Results</a:t>
              </a:r>
            </a:p>
          </p:txBody>
        </p:sp>
      </p:grpSp>
      <p:sp>
        <p:nvSpPr>
          <p:cNvPr id="223246" name="Text Box 37"/>
          <p:cNvSpPr txBox="1">
            <a:spLocks noChangeArrowheads="1"/>
          </p:cNvSpPr>
          <p:nvPr/>
        </p:nvSpPr>
        <p:spPr bwMode="auto">
          <a:xfrm>
            <a:off x="2438400" y="228600"/>
            <a:ext cx="4267200" cy="457200"/>
          </a:xfrm>
          <a:prstGeom prst="rect">
            <a:avLst/>
          </a:prstGeom>
          <a:noFill/>
          <a:ln w="9525">
            <a:noFill/>
            <a:round/>
            <a:headEnd/>
            <a:tailEnd/>
          </a:ln>
        </p:spPr>
        <p:txBody>
          <a:bodyPr lIns="90000" tIns="46800" rIns="90000" bIns="46800">
            <a:spAutoFit/>
          </a:bodyPr>
          <a:lstStyle/>
          <a:p>
            <a:pPr algn="ctr" defTabSz="457200">
              <a:spcBef>
                <a:spcPts val="1500"/>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i="0">
                <a:solidFill>
                  <a:srgbClr val="000000"/>
                </a:solidFill>
                <a:cs typeface="Lucida Sans Unicode" pitchFamily="34" charset="0"/>
              </a:rPr>
              <a:t>2010 Overview Schedule</a:t>
            </a:r>
          </a:p>
        </p:txBody>
      </p:sp>
      <p:sp>
        <p:nvSpPr>
          <p:cNvPr id="229414" name="AutoShape 38"/>
          <p:cNvSpPr>
            <a:spLocks noChangeArrowheads="1"/>
          </p:cNvSpPr>
          <p:nvPr/>
        </p:nvSpPr>
        <p:spPr bwMode="auto">
          <a:xfrm>
            <a:off x="2286000" y="5867400"/>
            <a:ext cx="457200" cy="304800"/>
          </a:xfrm>
          <a:prstGeom prst="star5">
            <a:avLst/>
          </a:prstGeom>
          <a:solidFill>
            <a:srgbClr val="FFFF00"/>
          </a:solidFill>
          <a:ln w="9360">
            <a:solidFill>
              <a:srgbClr val="000000"/>
            </a:solidFill>
            <a:miter lim="800000"/>
            <a:headEnd/>
            <a:tailEnd/>
          </a:ln>
          <a:effectLst/>
        </p:spPr>
        <p:txBody>
          <a:bodyPr wrap="none" anchor="ctr"/>
          <a:lstStyle/>
          <a:p>
            <a:pPr>
              <a:defRPr/>
            </a:pPr>
            <a:endParaRPr lang="en-US" i="0"/>
          </a:p>
        </p:txBody>
      </p:sp>
      <p:sp>
        <p:nvSpPr>
          <p:cNvPr id="229415" name="AutoShape 39"/>
          <p:cNvSpPr>
            <a:spLocks noChangeArrowheads="1"/>
          </p:cNvSpPr>
          <p:nvPr/>
        </p:nvSpPr>
        <p:spPr bwMode="auto">
          <a:xfrm>
            <a:off x="4343400" y="5867400"/>
            <a:ext cx="457200" cy="304800"/>
          </a:xfrm>
          <a:prstGeom prst="star5">
            <a:avLst/>
          </a:prstGeom>
          <a:solidFill>
            <a:srgbClr val="FFFF00"/>
          </a:solidFill>
          <a:ln w="9360">
            <a:solidFill>
              <a:srgbClr val="000000"/>
            </a:solidFill>
            <a:miter lim="800000"/>
            <a:headEnd/>
            <a:tailEnd/>
          </a:ln>
          <a:effectLst/>
        </p:spPr>
        <p:txBody>
          <a:bodyPr wrap="none" anchor="ctr"/>
          <a:lstStyle/>
          <a:p>
            <a:pPr>
              <a:defRPr/>
            </a:pPr>
            <a:endParaRPr lang="en-US" i="0"/>
          </a:p>
        </p:txBody>
      </p:sp>
      <p:sp>
        <p:nvSpPr>
          <p:cNvPr id="229416" name="AutoShape 40"/>
          <p:cNvSpPr>
            <a:spLocks noChangeArrowheads="1"/>
          </p:cNvSpPr>
          <p:nvPr/>
        </p:nvSpPr>
        <p:spPr bwMode="auto">
          <a:xfrm>
            <a:off x="6400800" y="5867400"/>
            <a:ext cx="457200" cy="304800"/>
          </a:xfrm>
          <a:prstGeom prst="star5">
            <a:avLst/>
          </a:prstGeom>
          <a:solidFill>
            <a:srgbClr val="FFFF00"/>
          </a:solidFill>
          <a:ln w="9360">
            <a:solidFill>
              <a:srgbClr val="000000"/>
            </a:solidFill>
            <a:miter lim="800000"/>
            <a:headEnd/>
            <a:tailEnd/>
          </a:ln>
          <a:effectLst/>
        </p:spPr>
        <p:txBody>
          <a:bodyPr wrap="none" anchor="ctr"/>
          <a:lstStyle/>
          <a:p>
            <a:pPr>
              <a:defRPr/>
            </a:pPr>
            <a:endParaRPr lang="en-US" i="0"/>
          </a:p>
        </p:txBody>
      </p:sp>
      <p:sp>
        <p:nvSpPr>
          <p:cNvPr id="229417" name="AutoShape 41"/>
          <p:cNvSpPr>
            <a:spLocks noChangeArrowheads="1"/>
          </p:cNvSpPr>
          <p:nvPr/>
        </p:nvSpPr>
        <p:spPr bwMode="auto">
          <a:xfrm>
            <a:off x="8229600" y="5867400"/>
            <a:ext cx="457200" cy="304800"/>
          </a:xfrm>
          <a:prstGeom prst="star5">
            <a:avLst/>
          </a:prstGeom>
          <a:solidFill>
            <a:srgbClr val="FFFF00"/>
          </a:solidFill>
          <a:ln w="9360">
            <a:solidFill>
              <a:srgbClr val="000000"/>
            </a:solidFill>
            <a:miter lim="800000"/>
            <a:headEnd/>
            <a:tailEnd/>
          </a:ln>
          <a:effectLst/>
        </p:spPr>
        <p:txBody>
          <a:bodyPr wrap="none" anchor="ctr"/>
          <a:lstStyle/>
          <a:p>
            <a:pPr>
              <a:defRPr/>
            </a:pPr>
            <a:endParaRPr lang="en-US" i="0"/>
          </a:p>
        </p:txBody>
      </p:sp>
      <p:sp>
        <p:nvSpPr>
          <p:cNvPr id="223251" name="Text Box 42"/>
          <p:cNvSpPr txBox="1">
            <a:spLocks noChangeArrowheads="1"/>
          </p:cNvSpPr>
          <p:nvPr/>
        </p:nvSpPr>
        <p:spPr bwMode="auto">
          <a:xfrm>
            <a:off x="304800" y="5486400"/>
            <a:ext cx="1447800" cy="307975"/>
          </a:xfrm>
          <a:prstGeom prst="rect">
            <a:avLst/>
          </a:prstGeom>
          <a:solidFill>
            <a:srgbClr val="FFFF00"/>
          </a:solidFill>
          <a:ln w="9360">
            <a:solidFill>
              <a:srgbClr val="000000"/>
            </a:solidFill>
            <a:miter lim="800000"/>
            <a:headEnd/>
            <a:tailEnd/>
          </a:ln>
        </p:spPr>
        <p:txBody>
          <a:bodyPr lIns="90000" tIns="46800" rIns="90000" bIns="46800">
            <a:spAutoFit/>
          </a:bodyPr>
          <a:lstStyle/>
          <a:p>
            <a:pPr defTabSz="457200">
              <a:spcBef>
                <a:spcPts val="875"/>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i="0">
                <a:solidFill>
                  <a:srgbClr val="000000"/>
                </a:solidFill>
                <a:cs typeface="Lucida Sans Unicode" pitchFamily="34" charset="0"/>
              </a:rPr>
              <a:t>TAG Meetings</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51D0FCE6-7B19-4454-9236-5266EEC2B2FD}" type="slidenum">
              <a:rPr lang="en-US" sz="1400" b="0" i="0"/>
              <a:pPr algn="r"/>
              <a:t>112</a:t>
            </a:fld>
            <a:endParaRPr lang="en-US" sz="1400" b="0" i="0"/>
          </a:p>
        </p:txBody>
      </p:sp>
      <p:pic>
        <p:nvPicPr>
          <p:cNvPr id="225282" name="Picture 2"/>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round/>
            <a:headEnd/>
            <a:tailEnd/>
          </a:ln>
        </p:spPr>
      </p:pic>
      <p:sp>
        <p:nvSpPr>
          <p:cNvPr id="225283" name="Rectangle 3"/>
          <p:cNvSpPr>
            <a:spLocks noGrp="1" noChangeArrowheads="1"/>
          </p:cNvSpPr>
          <p:nvPr>
            <p:ph type="body" idx="4294967295"/>
          </p:nvPr>
        </p:nvSpPr>
        <p:spPr>
          <a:xfrm>
            <a:off x="457200" y="1371600"/>
            <a:ext cx="8229600" cy="5105400"/>
          </a:xfrm>
        </p:spPr>
        <p:txBody>
          <a:bodyPr/>
          <a:lstStyle/>
          <a:p>
            <a:pPr>
              <a:lnSpc>
                <a:spcPct val="90000"/>
              </a:lnSpc>
              <a:buFontTx/>
              <a:buNone/>
            </a:pPr>
            <a:endParaRPr lang="en-US" sz="2000" b="1" i="1" u="sng" smtClean="0"/>
          </a:p>
          <a:p>
            <a:pPr>
              <a:lnSpc>
                <a:spcPct val="90000"/>
              </a:lnSpc>
              <a:buFontTx/>
              <a:buNone/>
            </a:pPr>
            <a:endParaRPr lang="en-US" sz="1000" b="1" i="1" u="sng" smtClean="0"/>
          </a:p>
          <a:p>
            <a:pPr>
              <a:lnSpc>
                <a:spcPct val="90000"/>
              </a:lnSpc>
              <a:buFontTx/>
              <a:buNone/>
            </a:pPr>
            <a:r>
              <a:rPr lang="en-US" sz="2800" b="1" smtClean="0"/>
              <a:t>January</a:t>
            </a:r>
            <a:r>
              <a:rPr lang="en-US" sz="2000" b="1" smtClean="0"/>
              <a:t> </a:t>
            </a:r>
            <a:r>
              <a:rPr lang="en-US" sz="2800" b="1" smtClean="0"/>
              <a:t>- February</a:t>
            </a:r>
            <a:r>
              <a:rPr lang="en-US" sz="2000" smtClean="0"/>
              <a:t> </a:t>
            </a:r>
          </a:p>
          <a:p>
            <a:pPr>
              <a:lnSpc>
                <a:spcPct val="90000"/>
              </a:lnSpc>
              <a:buFont typeface="Wingdings" pitchFamily="2" charset="2"/>
              <a:buChar char="Ø"/>
            </a:pPr>
            <a:r>
              <a:rPr lang="en-US" sz="2800" b="1" smtClean="0"/>
              <a:t> Finalize 2010 Study Scope of Work</a:t>
            </a:r>
            <a:endParaRPr lang="en-US" sz="2800" smtClean="0"/>
          </a:p>
          <a:p>
            <a:pPr marL="914400" lvl="1" indent="-457200">
              <a:lnSpc>
                <a:spcPct val="90000"/>
              </a:lnSpc>
              <a:spcAft>
                <a:spcPct val="20000"/>
              </a:spcAft>
              <a:buFont typeface="Wingdings" pitchFamily="2" charset="2"/>
              <a:buChar char="ü"/>
            </a:pPr>
            <a:r>
              <a:rPr lang="en-US" sz="2000" b="1" smtClean="0"/>
              <a:t>Receive final 2010 Reliability Study Scope for comment</a:t>
            </a:r>
          </a:p>
          <a:p>
            <a:pPr marL="914400" lvl="1" indent="-457200">
              <a:lnSpc>
                <a:spcPct val="90000"/>
              </a:lnSpc>
              <a:spcAft>
                <a:spcPct val="20000"/>
              </a:spcAft>
              <a:buFont typeface="Wingdings" pitchFamily="2" charset="2"/>
              <a:buChar char="ü"/>
            </a:pPr>
            <a:r>
              <a:rPr lang="en-US" sz="2000" b="1" smtClean="0"/>
              <a:t>Review and provide comments to the OSC on the final 2010 Reliability Study Scope including the Study Assumptions; Study Criteria; Study Methodology and Case Development</a:t>
            </a:r>
          </a:p>
          <a:p>
            <a:pPr marL="914400" lvl="1" indent="-457200">
              <a:lnSpc>
                <a:spcPct val="90000"/>
              </a:lnSpc>
              <a:spcAft>
                <a:spcPct val="20000"/>
              </a:spcAft>
              <a:buFont typeface="Wingdings" pitchFamily="2" charset="2"/>
              <a:buChar char="ü"/>
            </a:pPr>
            <a:r>
              <a:rPr lang="en-US" sz="2000" b="1" smtClean="0"/>
              <a:t>Receive request from OSC to provide input on proposed Enhanced Transmission Access scenarios and interfaces for study</a:t>
            </a:r>
          </a:p>
          <a:p>
            <a:pPr marL="914400" lvl="1" indent="-457200">
              <a:lnSpc>
                <a:spcPct val="90000"/>
              </a:lnSpc>
              <a:spcAft>
                <a:spcPct val="20000"/>
              </a:spcAft>
              <a:buFont typeface="Wingdings" pitchFamily="2" charset="2"/>
              <a:buChar char="ü"/>
            </a:pPr>
            <a:r>
              <a:rPr lang="en-US" sz="2000" b="1" smtClean="0"/>
              <a:t>Provide input to the OSC on proposed Enhanced Transmission Access scenarios and interfaces for study</a:t>
            </a:r>
          </a:p>
        </p:txBody>
      </p:sp>
      <p:sp>
        <p:nvSpPr>
          <p:cNvPr id="225284" name="Rectangle 4"/>
          <p:cNvSpPr>
            <a:spLocks noChangeArrowheads="1"/>
          </p:cNvSpPr>
          <p:nvPr/>
        </p:nvSpPr>
        <p:spPr bwMode="auto">
          <a:xfrm>
            <a:off x="914400" y="1295400"/>
            <a:ext cx="7239000" cy="533400"/>
          </a:xfrm>
          <a:prstGeom prst="rect">
            <a:avLst/>
          </a:prstGeom>
          <a:solidFill>
            <a:srgbClr val="66FFCC"/>
          </a:solidFill>
          <a:ln w="9525">
            <a:solidFill>
              <a:schemeClr val="tx1"/>
            </a:solidFill>
            <a:miter lim="800000"/>
            <a:headEnd/>
            <a:tailEnd/>
          </a:ln>
        </p:spPr>
        <p:txBody>
          <a:bodyPr wrap="none" anchor="ctr"/>
          <a:lstStyle/>
          <a:p>
            <a:pPr algn="ctr"/>
            <a:r>
              <a:rPr lang="en-US" sz="2800"/>
              <a:t>2010 TAG Work Plan</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FFF4C38C-0CFF-4FDE-BBA7-B325260A444F}" type="slidenum">
              <a:rPr lang="en-US" sz="1400" b="0" i="0"/>
              <a:pPr algn="r"/>
              <a:t>113</a:t>
            </a:fld>
            <a:endParaRPr lang="en-US" sz="1400" b="0" i="0"/>
          </a:p>
        </p:txBody>
      </p:sp>
      <p:pic>
        <p:nvPicPr>
          <p:cNvPr id="226306" name="Picture 2"/>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round/>
            <a:headEnd/>
            <a:tailEnd/>
          </a:ln>
        </p:spPr>
      </p:pic>
      <p:sp>
        <p:nvSpPr>
          <p:cNvPr id="226307" name="Rectangle 3"/>
          <p:cNvSpPr>
            <a:spLocks noGrp="1" noChangeArrowheads="1"/>
          </p:cNvSpPr>
          <p:nvPr>
            <p:ph type="body" idx="4294967295"/>
          </p:nvPr>
        </p:nvSpPr>
        <p:spPr>
          <a:xfrm>
            <a:off x="457200" y="1371600"/>
            <a:ext cx="8229600" cy="5029200"/>
          </a:xfrm>
        </p:spPr>
        <p:txBody>
          <a:bodyPr/>
          <a:lstStyle/>
          <a:p>
            <a:pPr>
              <a:buFontTx/>
              <a:buNone/>
            </a:pPr>
            <a:r>
              <a:rPr lang="en-US" b="1" smtClean="0"/>
              <a:t>April - May</a:t>
            </a:r>
            <a:r>
              <a:rPr lang="en-US" sz="4000" smtClean="0"/>
              <a:t> </a:t>
            </a:r>
          </a:p>
          <a:p>
            <a:pPr>
              <a:buFont typeface="Wingdings" pitchFamily="2" charset="2"/>
              <a:buNone/>
            </a:pPr>
            <a:r>
              <a:rPr lang="en-US" b="1" smtClean="0"/>
              <a:t>TAG Meeting – May 18</a:t>
            </a:r>
            <a:r>
              <a:rPr lang="en-US" b="1" baseline="30000" smtClean="0"/>
              <a:t>th</a:t>
            </a:r>
            <a:r>
              <a:rPr lang="en-US" b="1" smtClean="0"/>
              <a:t> </a:t>
            </a:r>
            <a:endParaRPr lang="en-US" smtClean="0"/>
          </a:p>
          <a:p>
            <a:pPr marL="860425" lvl="1" indent="-403225">
              <a:buFont typeface="Wingdings" pitchFamily="2" charset="2"/>
              <a:buChar char="ü"/>
            </a:pPr>
            <a:r>
              <a:rPr lang="en-US" sz="2400" b="1" smtClean="0"/>
              <a:t>Receive feedback from the OSC on what proposed Enhanced Transmission Access scenarios and interfaces will be included in the 2010 study</a:t>
            </a:r>
          </a:p>
          <a:p>
            <a:pPr marL="860425" lvl="1" indent="-403225">
              <a:buFont typeface="Wingdings" pitchFamily="2" charset="2"/>
              <a:buChar char="ü"/>
            </a:pPr>
            <a:r>
              <a:rPr lang="en-US" sz="2400" b="1" smtClean="0"/>
              <a:t>Receive a progress report on the 2010 Reliability Planning study activities and results</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9A056E38-F01A-438A-A841-A487D9D17623}" type="slidenum">
              <a:rPr lang="en-US" sz="1400" b="0" i="0"/>
              <a:pPr algn="r"/>
              <a:t>114</a:t>
            </a:fld>
            <a:endParaRPr lang="en-US" sz="1400" b="0" i="0"/>
          </a:p>
        </p:txBody>
      </p:sp>
      <p:pic>
        <p:nvPicPr>
          <p:cNvPr id="227330" name="Picture 2"/>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round/>
            <a:headEnd/>
            <a:tailEnd/>
          </a:ln>
        </p:spPr>
      </p:pic>
      <p:sp>
        <p:nvSpPr>
          <p:cNvPr id="227331" name="Rectangle 3"/>
          <p:cNvSpPr>
            <a:spLocks noGrp="1" noChangeArrowheads="1"/>
          </p:cNvSpPr>
          <p:nvPr>
            <p:ph type="body" idx="4294967295"/>
          </p:nvPr>
        </p:nvSpPr>
        <p:spPr>
          <a:xfrm>
            <a:off x="457200" y="1371600"/>
            <a:ext cx="8229600" cy="5029200"/>
          </a:xfrm>
        </p:spPr>
        <p:txBody>
          <a:bodyPr/>
          <a:lstStyle/>
          <a:p>
            <a:pPr>
              <a:lnSpc>
                <a:spcPct val="90000"/>
              </a:lnSpc>
              <a:buFontTx/>
              <a:buNone/>
            </a:pPr>
            <a:r>
              <a:rPr lang="en-US" b="1" smtClean="0"/>
              <a:t>June - July</a:t>
            </a:r>
            <a:r>
              <a:rPr lang="en-US" sz="3600" smtClean="0"/>
              <a:t> </a:t>
            </a:r>
          </a:p>
          <a:p>
            <a:pPr>
              <a:lnSpc>
                <a:spcPct val="90000"/>
              </a:lnSpc>
              <a:buFont typeface="Wingdings" pitchFamily="2" charset="2"/>
              <a:buChar char="Ø"/>
            </a:pPr>
            <a:r>
              <a:rPr lang="en-US" sz="2400" b="1" smtClean="0"/>
              <a:t>2010 TECHNICAL ANALYSIS, PROBLEM IDENTIFICATION and SOLUTION DEVELOPMENT</a:t>
            </a:r>
            <a:endParaRPr lang="en-US" sz="2400" smtClean="0"/>
          </a:p>
          <a:p>
            <a:pPr marL="860425" lvl="1" indent="-403225">
              <a:lnSpc>
                <a:spcPct val="90000"/>
              </a:lnSpc>
              <a:spcAft>
                <a:spcPct val="20000"/>
              </a:spcAft>
              <a:buFont typeface="Wingdings" pitchFamily="2" charset="2"/>
              <a:buChar char="ü"/>
            </a:pPr>
            <a:r>
              <a:rPr lang="en-US" sz="2000" b="1" smtClean="0"/>
              <a:t>TAG will receive a progress report from the PWG on the 2010 study</a:t>
            </a:r>
          </a:p>
          <a:p>
            <a:pPr marL="860425" lvl="1" indent="-403225">
              <a:lnSpc>
                <a:spcPct val="90000"/>
              </a:lnSpc>
              <a:spcAft>
                <a:spcPct val="20000"/>
              </a:spcAft>
              <a:buFont typeface="Wingdings" pitchFamily="2" charset="2"/>
              <a:buChar char="ü"/>
            </a:pPr>
            <a:r>
              <a:rPr lang="en-US" sz="2000" b="1" smtClean="0"/>
              <a:t>TAG will be requested  to provide input to the OSC and PWG on the technical analysis performed, the problems identified as well as proposing alternative solutions to the problems identified </a:t>
            </a:r>
          </a:p>
          <a:p>
            <a:pPr marL="860425" lvl="1" indent="-403225">
              <a:lnSpc>
                <a:spcPct val="90000"/>
              </a:lnSpc>
              <a:spcAft>
                <a:spcPct val="20000"/>
              </a:spcAft>
              <a:buFont typeface="Wingdings" pitchFamily="2" charset="2"/>
              <a:buChar char="ü"/>
            </a:pPr>
            <a:r>
              <a:rPr lang="en-US" sz="2000" b="1" smtClean="0"/>
              <a:t>Receive update status of the upgrades in the 2009 Collaborative Plan</a:t>
            </a:r>
          </a:p>
          <a:p>
            <a:pPr marL="860425" lvl="1" indent="-403225">
              <a:lnSpc>
                <a:spcPct val="90000"/>
              </a:lnSpc>
              <a:spcAft>
                <a:spcPct val="20000"/>
              </a:spcAft>
              <a:buFont typeface="Wingdings" pitchFamily="2" charset="2"/>
              <a:buChar char="ü"/>
            </a:pPr>
            <a:r>
              <a:rPr lang="en-US" sz="2000" b="1" smtClean="0"/>
              <a:t>TAG will be requested to provide input to the OSC and PWG on any proposed alternative solutions to the problems identified through the technical analysis</a:t>
            </a:r>
            <a:r>
              <a:rPr lang="en-US" sz="2400" b="1" smtClean="0"/>
              <a:t> </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6FC3D2FF-02A0-4BD1-9980-420820C25A70}" type="slidenum">
              <a:rPr lang="en-US" sz="1400" b="0" i="0"/>
              <a:pPr algn="r"/>
              <a:t>115</a:t>
            </a:fld>
            <a:endParaRPr lang="en-US" sz="1400" b="0" i="0"/>
          </a:p>
        </p:txBody>
      </p:sp>
      <p:pic>
        <p:nvPicPr>
          <p:cNvPr id="228354" name="Picture 2"/>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round/>
            <a:headEnd/>
            <a:tailEnd/>
          </a:ln>
        </p:spPr>
      </p:pic>
      <p:sp>
        <p:nvSpPr>
          <p:cNvPr id="228355" name="Rectangle 3"/>
          <p:cNvSpPr>
            <a:spLocks noGrp="1" noChangeArrowheads="1"/>
          </p:cNvSpPr>
          <p:nvPr>
            <p:ph type="body" idx="4294967295"/>
          </p:nvPr>
        </p:nvSpPr>
        <p:spPr>
          <a:xfrm>
            <a:off x="457200" y="1033463"/>
            <a:ext cx="8229600" cy="5824537"/>
          </a:xfrm>
        </p:spPr>
        <p:txBody>
          <a:bodyPr/>
          <a:lstStyle/>
          <a:p>
            <a:pPr>
              <a:buFontTx/>
              <a:buNone/>
            </a:pPr>
            <a:r>
              <a:rPr lang="en-US" sz="3600" b="1" smtClean="0"/>
              <a:t>August  - September</a:t>
            </a:r>
            <a:r>
              <a:rPr lang="en-US" sz="4800" smtClean="0"/>
              <a:t> </a:t>
            </a:r>
          </a:p>
          <a:p>
            <a:pPr>
              <a:buFontTx/>
              <a:buNone/>
            </a:pPr>
            <a:r>
              <a:rPr lang="en-US" b="1" smtClean="0"/>
              <a:t>TAG Meeting – September 21st</a:t>
            </a:r>
          </a:p>
          <a:p>
            <a:pPr>
              <a:buFont typeface="Wingdings" pitchFamily="2" charset="2"/>
              <a:buChar char="Ø"/>
            </a:pPr>
            <a:r>
              <a:rPr lang="en-US" b="1" smtClean="0"/>
              <a:t> </a:t>
            </a:r>
            <a:r>
              <a:rPr lang="en-US" sz="2800" b="1" smtClean="0"/>
              <a:t>2010 STUDY UPDATE</a:t>
            </a:r>
          </a:p>
          <a:p>
            <a:pPr marL="860425" lvl="1" indent="-403225">
              <a:buFont typeface="Wingdings" pitchFamily="2" charset="2"/>
              <a:buChar char="ü"/>
            </a:pPr>
            <a:r>
              <a:rPr lang="en-US" sz="2000" b="1" smtClean="0"/>
              <a:t>Receive a progress report on the Reliability Planning and Enhanced Transmission Access Planning studies</a:t>
            </a:r>
          </a:p>
          <a:p>
            <a:pPr marL="860425" lvl="1" indent="-403225"/>
            <a:r>
              <a:rPr lang="en-US" sz="2000" b="1" smtClean="0"/>
              <a:t>Provide input by </a:t>
            </a:r>
            <a:r>
              <a:rPr lang="en-US" sz="2000" b="1" smtClean="0">
                <a:solidFill>
                  <a:srgbClr val="FF0000"/>
                </a:solidFill>
              </a:rPr>
              <a:t>October 6, 2010 </a:t>
            </a:r>
            <a:r>
              <a:rPr lang="en-US" sz="2000" b="1" smtClean="0"/>
              <a:t>to ITP (</a:t>
            </a:r>
            <a:r>
              <a:rPr lang="en-US" sz="2000" b="1" u="sng" smtClean="0">
                <a:hlinkClick r:id="rId3"/>
              </a:rPr>
              <a:t>rawodyka@aol.com</a:t>
            </a:r>
            <a:r>
              <a:rPr lang="en-US" sz="2000" b="1" smtClean="0"/>
              <a:t>)</a:t>
            </a:r>
          </a:p>
          <a:p>
            <a:pPr>
              <a:buFont typeface="Wingdings" pitchFamily="2" charset="2"/>
              <a:buChar char="Ø"/>
            </a:pPr>
            <a:r>
              <a:rPr lang="en-US" b="1" smtClean="0"/>
              <a:t> </a:t>
            </a:r>
            <a:r>
              <a:rPr lang="en-US" sz="2800" b="1" smtClean="0"/>
              <a:t>2010 SELECTION OF SOLUTIONS</a:t>
            </a:r>
          </a:p>
          <a:p>
            <a:pPr marL="860425" lvl="1" indent="-403225"/>
            <a:r>
              <a:rPr lang="en-US" sz="2000" b="1" smtClean="0"/>
              <a:t>TAG will receive feedback from the OSC on any alternative solutions that were proposed by TAG members</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643A5EDE-27AC-46E7-8C48-708418507282}" type="slidenum">
              <a:rPr lang="en-US" sz="1400" b="0" i="0"/>
              <a:pPr algn="r"/>
              <a:t>116</a:t>
            </a:fld>
            <a:endParaRPr lang="en-US" sz="1400" b="0" i="0"/>
          </a:p>
        </p:txBody>
      </p:sp>
      <p:pic>
        <p:nvPicPr>
          <p:cNvPr id="229378" name="Picture 2"/>
          <p:cNvPicPr>
            <a:picLocks noChangeAspect="1" noChangeArrowheads="1"/>
          </p:cNvPicPr>
          <p:nvPr/>
        </p:nvPicPr>
        <p:blipFill>
          <a:blip r:embed="rId2">
            <a:lum contrast="6000"/>
          </a:blip>
          <a:srcRect/>
          <a:stretch>
            <a:fillRect/>
          </a:stretch>
        </p:blipFill>
        <p:spPr bwMode="auto">
          <a:xfrm>
            <a:off x="0" y="0"/>
            <a:ext cx="9144000" cy="1447800"/>
          </a:xfrm>
          <a:prstGeom prst="rect">
            <a:avLst/>
          </a:prstGeom>
          <a:noFill/>
          <a:ln w="9525">
            <a:noFill/>
            <a:round/>
            <a:headEnd/>
            <a:tailEnd/>
          </a:ln>
        </p:spPr>
      </p:pic>
      <p:sp>
        <p:nvSpPr>
          <p:cNvPr id="229379" name="Rectangle 3"/>
          <p:cNvSpPr>
            <a:spLocks noGrp="1" noChangeArrowheads="1"/>
          </p:cNvSpPr>
          <p:nvPr>
            <p:ph type="body" idx="4294967295"/>
          </p:nvPr>
        </p:nvSpPr>
        <p:spPr>
          <a:xfrm>
            <a:off x="457200" y="1371600"/>
            <a:ext cx="8229600" cy="5029200"/>
          </a:xfrm>
        </p:spPr>
        <p:txBody>
          <a:bodyPr/>
          <a:lstStyle/>
          <a:p>
            <a:pPr>
              <a:lnSpc>
                <a:spcPct val="80000"/>
              </a:lnSpc>
              <a:buFontTx/>
              <a:buNone/>
            </a:pPr>
            <a:r>
              <a:rPr lang="en-US" sz="3600" b="1" smtClean="0"/>
              <a:t>December</a:t>
            </a:r>
            <a:r>
              <a:rPr lang="en-US" sz="3600" smtClean="0"/>
              <a:t> </a:t>
            </a:r>
          </a:p>
          <a:p>
            <a:pPr>
              <a:lnSpc>
                <a:spcPct val="80000"/>
              </a:lnSpc>
              <a:buFontTx/>
              <a:buNone/>
            </a:pPr>
            <a:endParaRPr lang="en-US" sz="1800" b="1" smtClean="0"/>
          </a:p>
          <a:p>
            <a:pPr>
              <a:lnSpc>
                <a:spcPct val="80000"/>
              </a:lnSpc>
              <a:buFontTx/>
              <a:buNone/>
            </a:pPr>
            <a:r>
              <a:rPr lang="en-US" b="1" smtClean="0"/>
              <a:t>2010 STUDY REPORT</a:t>
            </a:r>
          </a:p>
          <a:p>
            <a:pPr marL="860425" lvl="1" indent="-403225">
              <a:lnSpc>
                <a:spcPct val="80000"/>
              </a:lnSpc>
            </a:pPr>
            <a:r>
              <a:rPr lang="en-US" sz="2400" smtClean="0"/>
              <a:t>Receive and comment on final draft of the 2010 Collaborative Transmission Plan report</a:t>
            </a:r>
          </a:p>
          <a:p>
            <a:pPr>
              <a:lnSpc>
                <a:spcPct val="80000"/>
              </a:lnSpc>
              <a:buFontTx/>
              <a:buNone/>
            </a:pPr>
            <a:endParaRPr lang="en-US" sz="1600" smtClean="0"/>
          </a:p>
          <a:p>
            <a:pPr>
              <a:lnSpc>
                <a:spcPct val="80000"/>
              </a:lnSpc>
              <a:buFontTx/>
              <a:buNone/>
            </a:pPr>
            <a:r>
              <a:rPr lang="en-US" b="1" smtClean="0"/>
              <a:t>TAG Meeting – December 16</a:t>
            </a:r>
            <a:r>
              <a:rPr lang="en-US" b="1" baseline="30000" smtClean="0"/>
              <a:t>th</a:t>
            </a:r>
            <a:r>
              <a:rPr lang="en-US" b="1" smtClean="0"/>
              <a:t> </a:t>
            </a:r>
          </a:p>
          <a:p>
            <a:pPr marL="860425" lvl="1" indent="-403225">
              <a:lnSpc>
                <a:spcPct val="80000"/>
              </a:lnSpc>
            </a:pPr>
            <a:r>
              <a:rPr lang="en-US" sz="2400" smtClean="0"/>
              <a:t>Receive presentation on the draft report of 2010 Collaborative Transmission Plan </a:t>
            </a:r>
          </a:p>
          <a:p>
            <a:pPr marL="860425" lvl="1" indent="-403225">
              <a:lnSpc>
                <a:spcPct val="80000"/>
              </a:lnSpc>
            </a:pPr>
            <a:r>
              <a:rPr lang="en-US" sz="2400" smtClean="0"/>
              <a:t>Provide feedback to the OSC on the 2010 NCTPC Process</a:t>
            </a:r>
          </a:p>
          <a:p>
            <a:pPr marL="860425" lvl="1" indent="-403225">
              <a:lnSpc>
                <a:spcPct val="80000"/>
              </a:lnSpc>
            </a:pPr>
            <a:r>
              <a:rPr lang="en-US" sz="2400" smtClean="0"/>
              <a:t>Review and comment on the 2011 TAG Work Plan Schedule </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E0271E84-3012-47E0-A316-F5FA33BF3858}" type="slidenum">
              <a:rPr lang="en-US" sz="1400" b="0" i="0"/>
              <a:pPr algn="r"/>
              <a:t>117</a:t>
            </a:fld>
            <a:endParaRPr lang="en-US" sz="1400" b="0" i="0"/>
          </a:p>
        </p:txBody>
      </p:sp>
      <p:sp>
        <p:nvSpPr>
          <p:cNvPr id="230402" name="WordArt 2"/>
          <p:cNvSpPr>
            <a:spLocks noChangeArrowheads="1" noChangeShapeType="1" noTextEdit="1"/>
          </p:cNvSpPr>
          <p:nvPr/>
        </p:nvSpPr>
        <p:spPr bwMode="auto">
          <a:xfrm>
            <a:off x="990600" y="2700338"/>
            <a:ext cx="7467600" cy="2481262"/>
          </a:xfrm>
          <a:prstGeom prst="rect">
            <a:avLst/>
          </a:prstGeom>
        </p:spPr>
        <p:txBody>
          <a:bodyPr wrap="none" fromWordArt="1">
            <a:prstTxWarp prst="textSlantUp">
              <a:avLst>
                <a:gd name="adj" fmla="val 55556"/>
              </a:avLst>
            </a:prstTxWarp>
          </a:bodyPr>
          <a:lstStyle/>
          <a:p>
            <a:pPr algn="ctr"/>
            <a:r>
              <a:rPr lang="en-US" sz="3600" kern="10">
                <a:ln w="9360">
                  <a:solidFill>
                    <a:srgbClr val="000000"/>
                  </a:solidFill>
                  <a:miter lim="800000"/>
                  <a:headEnd/>
                  <a:tailEnd/>
                </a:ln>
                <a:solidFill>
                  <a:srgbClr val="000000"/>
                </a:solidFill>
                <a:latin typeface="Book Antiqua"/>
              </a:rPr>
              <a:t>Questions ?</a:t>
            </a:r>
          </a:p>
        </p:txBody>
      </p:sp>
      <p:pic>
        <p:nvPicPr>
          <p:cNvPr id="230403" name="Picture 3"/>
          <p:cNvPicPr>
            <a:picLocks noChangeAspect="1" noChangeArrowheads="1"/>
          </p:cNvPicPr>
          <p:nvPr/>
        </p:nvPicPr>
        <p:blipFill>
          <a:blip r:embed="rId3"/>
          <a:srcRect/>
          <a:stretch>
            <a:fillRect/>
          </a:stretch>
        </p:blipFill>
        <p:spPr bwMode="auto">
          <a:xfrm>
            <a:off x="5943600" y="4343400"/>
            <a:ext cx="1857375" cy="2243138"/>
          </a:xfrm>
          <a:prstGeom prst="rect">
            <a:avLst/>
          </a:prstGeom>
          <a:noFill/>
          <a:ln w="9525">
            <a:noFill/>
            <a:round/>
            <a:headEnd/>
            <a:tailEnd/>
          </a:ln>
        </p:spPr>
      </p:pic>
      <p:pic>
        <p:nvPicPr>
          <p:cNvPr id="230404" name="Picture 4"/>
          <p:cNvPicPr>
            <a:picLocks noChangeAspect="1" noChangeArrowheads="1"/>
          </p:cNvPicPr>
          <p:nvPr/>
        </p:nvPicPr>
        <p:blipFill>
          <a:blip r:embed="rId3"/>
          <a:srcRect/>
          <a:stretch>
            <a:fillRect/>
          </a:stretch>
        </p:blipFill>
        <p:spPr bwMode="auto">
          <a:xfrm>
            <a:off x="609600" y="1676400"/>
            <a:ext cx="1857375" cy="2057400"/>
          </a:xfrm>
          <a:prstGeom prst="rect">
            <a:avLst/>
          </a:prstGeom>
          <a:noFill/>
          <a:ln w="9525">
            <a:noFill/>
            <a:round/>
            <a:headEnd/>
            <a:tailEnd/>
          </a:ln>
        </p:spPr>
      </p:pic>
      <p:pic>
        <p:nvPicPr>
          <p:cNvPr id="230405" name="Picture 5"/>
          <p:cNvPicPr>
            <a:picLocks noChangeAspect="1" noChangeArrowheads="1"/>
          </p:cNvPicPr>
          <p:nvPr/>
        </p:nvPicPr>
        <p:blipFill>
          <a:blip r:embed="rId4">
            <a:lum contrast="6000"/>
          </a:blip>
          <a:srcRect/>
          <a:stretch>
            <a:fillRect/>
          </a:stretch>
        </p:blipFill>
        <p:spPr bwMode="auto">
          <a:xfrm>
            <a:off x="0" y="274638"/>
            <a:ext cx="9144000" cy="944562"/>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CFD42CDF-DCEE-49CD-B995-EC2631C5CD0C}" type="slidenum">
              <a:rPr lang="en-US" sz="1400" b="0" i="0"/>
              <a:pPr algn="r"/>
              <a:t>118</a:t>
            </a:fld>
            <a:endParaRPr lang="en-US" sz="1400" b="0" i="0"/>
          </a:p>
        </p:txBody>
      </p:sp>
      <p:sp>
        <p:nvSpPr>
          <p:cNvPr id="232450"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1CA58ECE-DB65-4E6A-B618-4EF9B5990B60}" type="slidenum">
              <a:rPr lang="en-US" sz="1400" b="0" i="0"/>
              <a:pPr algn="r"/>
              <a:t>118</a:t>
            </a:fld>
            <a:endParaRPr lang="en-US" sz="1400" b="0" i="0"/>
          </a:p>
        </p:txBody>
      </p:sp>
      <p:sp>
        <p:nvSpPr>
          <p:cNvPr id="232451" name="WordArt 2"/>
          <p:cNvSpPr>
            <a:spLocks noChangeArrowheads="1" noChangeShapeType="1" noTextEdit="1"/>
          </p:cNvSpPr>
          <p:nvPr/>
        </p:nvSpPr>
        <p:spPr bwMode="auto">
          <a:xfrm>
            <a:off x="990600" y="3309938"/>
            <a:ext cx="7467600" cy="2481262"/>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Book Antiqua"/>
              </a:rPr>
              <a:t>Comments or Questions ?</a:t>
            </a:r>
          </a:p>
        </p:txBody>
      </p:sp>
      <p:pic>
        <p:nvPicPr>
          <p:cNvPr id="232452" name="Picture 3" descr="press-release"/>
          <p:cNvPicPr>
            <a:picLocks noGrp="1" noChangeAspect="1" noChangeArrowheads="1"/>
          </p:cNvPicPr>
          <p:nvPr>
            <p:ph type="title" idx="4294967295"/>
          </p:nvPr>
        </p:nvPicPr>
        <p:blipFill>
          <a:blip r:embed="rId3">
            <a:lum contrast="6000"/>
          </a:blip>
          <a:srcRect/>
          <a:stretch>
            <a:fillRect/>
          </a:stretch>
        </p:blipFill>
        <p:spPr>
          <a:xfrm>
            <a:off x="0" y="274638"/>
            <a:ext cx="9144000" cy="944562"/>
          </a:xfrm>
        </p:spPr>
      </p:pic>
      <p:sp>
        <p:nvSpPr>
          <p:cNvPr id="232453" name="Rectangle 4"/>
          <p:cNvSpPr>
            <a:spLocks noChangeArrowheads="1"/>
          </p:cNvSpPr>
          <p:nvPr/>
        </p:nvSpPr>
        <p:spPr bwMode="auto">
          <a:xfrm>
            <a:off x="533400" y="1295400"/>
            <a:ext cx="8153400" cy="1565275"/>
          </a:xfrm>
          <a:prstGeom prst="rect">
            <a:avLst/>
          </a:prstGeom>
          <a:solidFill>
            <a:schemeClr val="accent1"/>
          </a:solidFill>
          <a:ln w="9525">
            <a:solidFill>
              <a:schemeClr val="tx1"/>
            </a:solidFill>
            <a:miter lim="800000"/>
            <a:headEnd/>
            <a:tailEnd/>
          </a:ln>
        </p:spPr>
        <p:txBody>
          <a:bodyPr>
            <a:spAutoFit/>
          </a:bodyPr>
          <a:lstStyle/>
          <a:p>
            <a:pPr algn="ctr"/>
            <a:r>
              <a:rPr lang="en-US" sz="4800" i="0">
                <a:solidFill>
                  <a:schemeClr val="tx2"/>
                </a:solidFill>
              </a:rPr>
              <a:t>TAG </a:t>
            </a:r>
            <a:br>
              <a:rPr lang="en-US" sz="4800" i="0">
                <a:solidFill>
                  <a:schemeClr val="tx2"/>
                </a:solidFill>
              </a:rPr>
            </a:br>
            <a:r>
              <a:rPr lang="en-US" sz="4800" i="0">
                <a:solidFill>
                  <a:schemeClr val="tx2"/>
                </a:solidFill>
              </a:rPr>
              <a:t>Open Forum Discussion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951</TotalTime>
  <Words>4810</Words>
  <Application>Microsoft Office PowerPoint</Application>
  <PresentationFormat>On-screen Show (4:3)</PresentationFormat>
  <Paragraphs>1191</Paragraphs>
  <Slides>118</Slides>
  <Notes>94</Notes>
  <HiddenSlides>0</HiddenSlides>
  <MMClips>0</MMClips>
  <ScaleCrop>false</ScaleCrop>
  <HeadingPairs>
    <vt:vector size="6" baseType="variant">
      <vt:variant>
        <vt:lpstr>Fonts Used</vt:lpstr>
      </vt:variant>
      <vt:variant>
        <vt:i4>8</vt:i4>
      </vt:variant>
      <vt:variant>
        <vt:lpstr>Design Template</vt:lpstr>
      </vt:variant>
      <vt:variant>
        <vt:i4>1</vt:i4>
      </vt:variant>
      <vt:variant>
        <vt:lpstr>Slide Titles</vt:lpstr>
      </vt:variant>
      <vt:variant>
        <vt:i4>118</vt:i4>
      </vt:variant>
    </vt:vector>
  </HeadingPairs>
  <TitlesOfParts>
    <vt:vector size="127" baseType="lpstr">
      <vt:lpstr>Arial</vt:lpstr>
      <vt:lpstr>Wingdings</vt:lpstr>
      <vt:lpstr>Times New Roman</vt:lpstr>
      <vt:lpstr>Lucida Sans Unicode</vt:lpstr>
      <vt:lpstr>Calibri</vt:lpstr>
      <vt:lpstr>Arial Black</vt:lpstr>
      <vt:lpstr>Symbol</vt:lpstr>
      <vt:lpstr>Arial Unicode MS</vt:lpstr>
      <vt:lpstr>Default Design</vt:lpstr>
      <vt:lpstr> TAG Meeting September 21, 2010 </vt:lpstr>
      <vt:lpstr>Slide 2</vt:lpstr>
      <vt:lpstr>FERC Notice of Proposed Rulemaking on Transmission Planning and Cost Allocation</vt:lpstr>
      <vt:lpstr>Purpose of the NOPR</vt:lpstr>
      <vt:lpstr>Cost Allocation</vt:lpstr>
      <vt:lpstr>Cost Allocation Principles</vt:lpstr>
      <vt:lpstr>   Benefits</vt:lpstr>
      <vt:lpstr>Who Gets to Build</vt:lpstr>
      <vt:lpstr>Merchants</vt:lpstr>
      <vt:lpstr>Coordination Between Regions</vt:lpstr>
      <vt:lpstr>Timeline</vt:lpstr>
      <vt:lpstr>Slide 12</vt:lpstr>
      <vt:lpstr>NCTPC 2010 Study  Update and Status</vt:lpstr>
      <vt:lpstr>Purpose of Study</vt:lpstr>
      <vt:lpstr>Steps and Status of the Study Process</vt:lpstr>
      <vt:lpstr>Study Assumptions Selected</vt:lpstr>
      <vt:lpstr>Study Criteria Established</vt:lpstr>
      <vt:lpstr>Study Methodologies Selected</vt:lpstr>
      <vt:lpstr>Base Case Models Developed</vt:lpstr>
      <vt:lpstr>Resource Supply Options Selected</vt:lpstr>
      <vt:lpstr>Retire &amp; Replace Coal Generation</vt:lpstr>
      <vt:lpstr>Hypothetical NC Off-Shore Wind</vt:lpstr>
      <vt:lpstr>Slide 23</vt:lpstr>
      <vt:lpstr>Enhanced Access Requests</vt:lpstr>
      <vt:lpstr>Technical Analysis</vt:lpstr>
      <vt:lpstr>Problems Identified and Solutions Developed</vt:lpstr>
      <vt:lpstr>Slide 27</vt:lpstr>
      <vt:lpstr>Slide 28</vt:lpstr>
      <vt:lpstr>2010 Study Preliminary Results</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NC Off- Shore Wind Sensitivity Scenario</vt:lpstr>
      <vt:lpstr>Slide 45</vt:lpstr>
      <vt:lpstr>Slide 46</vt:lpstr>
      <vt:lpstr>Hypothetical NC Off- Shore Wind: Option 1A</vt:lpstr>
      <vt:lpstr>Hypothetical NC Off- Shore Wind: Option 1B</vt:lpstr>
      <vt:lpstr>Hypothetical NC Off- Shore Wind: Option 2</vt:lpstr>
      <vt:lpstr>Hypothetical NC Off- Shore Wind: Option 3</vt:lpstr>
      <vt:lpstr>Slide 51</vt:lpstr>
      <vt:lpstr>Slide 52</vt:lpstr>
      <vt:lpstr>Slide 53</vt:lpstr>
      <vt:lpstr>Slide 54</vt:lpstr>
      <vt:lpstr>Major Transmission Project Update</vt:lpstr>
      <vt:lpstr>Slide 56</vt:lpstr>
      <vt:lpstr>Import Scenarios</vt:lpstr>
      <vt:lpstr>Import Scenarios</vt:lpstr>
      <vt:lpstr>Import Scenarios</vt:lpstr>
      <vt:lpstr>Slide 60</vt:lpstr>
      <vt:lpstr> </vt:lpstr>
      <vt:lpstr>Southeast Inter-Regional Planning Process (SIRPP) Update</vt:lpstr>
      <vt:lpstr> SIRPP  </vt:lpstr>
      <vt:lpstr>SIRPP</vt:lpstr>
      <vt:lpstr>SIRPP</vt:lpstr>
      <vt:lpstr>SIRPP</vt:lpstr>
      <vt:lpstr>SIRPP</vt:lpstr>
      <vt:lpstr> http://www.southeastirpp.com/  </vt:lpstr>
      <vt:lpstr>Southern Cross Project</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EIPC Structure</vt:lpstr>
      <vt:lpstr>Slide 91</vt:lpstr>
      <vt:lpstr>Slide 92</vt:lpstr>
      <vt:lpstr>Slide 93</vt:lpstr>
      <vt:lpstr>Slide 94</vt:lpstr>
      <vt:lpstr>Report on Eastern Interconnection States Planning Council (EISPC)</vt:lpstr>
      <vt:lpstr>Slide 96</vt:lpstr>
      <vt:lpstr>North Carolina is represented by:</vt:lpstr>
      <vt:lpstr>August 26-27, 2010 Meeting</vt:lpstr>
      <vt:lpstr>Stakeholder Steering Committee</vt:lpstr>
      <vt:lpstr>Futures that NC wants studied:</vt:lpstr>
      <vt:lpstr>Other futures</vt:lpstr>
      <vt:lpstr>Other futures (continued)</vt:lpstr>
      <vt:lpstr>Reference case</vt:lpstr>
      <vt:lpstr>Next steps / work in progress</vt:lpstr>
      <vt:lpstr>Next steps (continued)</vt:lpstr>
      <vt:lpstr>More potential studies</vt:lpstr>
      <vt:lpstr>More potential studies</vt:lpstr>
      <vt:lpstr>More to do:</vt:lpstr>
      <vt:lpstr>Slide 109</vt:lpstr>
      <vt:lpstr> </vt:lpstr>
      <vt:lpstr>Slide 111</vt:lpstr>
      <vt:lpstr>Slide 112</vt:lpstr>
      <vt:lpstr>Slide 113</vt:lpstr>
      <vt:lpstr>Slide 114</vt:lpstr>
      <vt:lpstr>Slide 115</vt:lpstr>
      <vt:lpstr>Slide 116</vt:lpstr>
      <vt:lpstr>Slide 117</vt:lpstr>
      <vt:lpstr>Slide 118</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
  <cp:revision>147</cp:revision>
  <dcterms:created xsi:type="dcterms:W3CDTF">2008-04-22T19:12:24Z</dcterms:created>
  <dcterms:modified xsi:type="dcterms:W3CDTF">2010-09-21T16:13:06Z</dcterms:modified>
</cp:coreProperties>
</file>